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4"/>
  </p:notesMasterIdLst>
  <p:sldIdLst>
    <p:sldId id="256" r:id="rId2"/>
    <p:sldId id="294" r:id="rId3"/>
    <p:sldId id="293" r:id="rId4"/>
    <p:sldId id="381" r:id="rId5"/>
    <p:sldId id="383" r:id="rId6"/>
    <p:sldId id="382" r:id="rId7"/>
    <p:sldId id="378" r:id="rId8"/>
    <p:sldId id="385" r:id="rId9"/>
    <p:sldId id="388" r:id="rId10"/>
    <p:sldId id="386" r:id="rId11"/>
    <p:sldId id="387" r:id="rId12"/>
    <p:sldId id="325" r:id="rId13"/>
    <p:sldId id="379" r:id="rId14"/>
    <p:sldId id="367" r:id="rId15"/>
    <p:sldId id="368" r:id="rId16"/>
    <p:sldId id="384" r:id="rId17"/>
    <p:sldId id="370" r:id="rId18"/>
    <p:sldId id="371" r:id="rId19"/>
    <p:sldId id="372" r:id="rId20"/>
    <p:sldId id="373" r:id="rId21"/>
    <p:sldId id="374" r:id="rId22"/>
    <p:sldId id="375" r:id="rId23"/>
    <p:sldId id="397" r:id="rId24"/>
    <p:sldId id="380" r:id="rId25"/>
    <p:sldId id="389" r:id="rId26"/>
    <p:sldId id="390" r:id="rId27"/>
    <p:sldId id="391" r:id="rId28"/>
    <p:sldId id="392" r:id="rId29"/>
    <p:sldId id="393" r:id="rId30"/>
    <p:sldId id="394" r:id="rId31"/>
    <p:sldId id="396" r:id="rId32"/>
    <p:sldId id="395" r:id="rId33"/>
  </p:sldIdLst>
  <p:sldSz cx="12190413"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7F9E40"/>
    <a:srgbClr val="F2F2F2"/>
    <a:srgbClr val="47CFFF"/>
    <a:srgbClr val="81DEFF"/>
    <a:srgbClr val="165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75" autoAdjust="0"/>
    <p:restoredTop sz="94660"/>
  </p:normalViewPr>
  <p:slideViewPr>
    <p:cSldViewPr>
      <p:cViewPr varScale="1">
        <p:scale>
          <a:sx n="93" d="100"/>
          <a:sy n="93" d="100"/>
        </p:scale>
        <p:origin x="437" y="8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F688DD-FEDD-40F7-B7F7-6703B1F20D34}" type="datetimeFigureOut">
              <a:rPr lang="zh-CN" altLang="en-US" smtClean="0"/>
              <a:pPr/>
              <a:t>2018/12/16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D4745C-0275-4ACE-A443-4A9DCE3714DB}" type="slidenum">
              <a:rPr lang="zh-CN" altLang="en-US" smtClean="0"/>
              <a:pPr/>
              <a:t>‹#›</a:t>
            </a:fld>
            <a:endParaRPr lang="zh-CN" altLang="en-US"/>
          </a:p>
        </p:txBody>
      </p:sp>
    </p:spTree>
    <p:extLst>
      <p:ext uri="{BB962C8B-B14F-4D97-AF65-F5344CB8AC3E}">
        <p14:creationId xmlns:p14="http://schemas.microsoft.com/office/powerpoint/2010/main" val="137533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1</a:t>
            </a:fld>
            <a:endParaRPr lang="zh-CN" altLang="en-US"/>
          </a:p>
        </p:txBody>
      </p:sp>
    </p:spTree>
    <p:extLst>
      <p:ext uri="{BB962C8B-B14F-4D97-AF65-F5344CB8AC3E}">
        <p14:creationId xmlns:p14="http://schemas.microsoft.com/office/powerpoint/2010/main" val="301915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12</a:t>
            </a:fld>
            <a:endParaRPr lang="zh-CN" altLang="en-US"/>
          </a:p>
        </p:txBody>
      </p:sp>
    </p:spTree>
    <p:extLst>
      <p:ext uri="{BB962C8B-B14F-4D97-AF65-F5344CB8AC3E}">
        <p14:creationId xmlns:p14="http://schemas.microsoft.com/office/powerpoint/2010/main" val="1946773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13</a:t>
            </a:fld>
            <a:endParaRPr lang="zh-CN" altLang="en-US"/>
          </a:p>
        </p:txBody>
      </p:sp>
    </p:spTree>
    <p:extLst>
      <p:ext uri="{BB962C8B-B14F-4D97-AF65-F5344CB8AC3E}">
        <p14:creationId xmlns:p14="http://schemas.microsoft.com/office/powerpoint/2010/main" val="2210363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2708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75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091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2</a:t>
            </a:fld>
            <a:endParaRPr lang="zh-CN" altLang="en-US"/>
          </a:p>
        </p:txBody>
      </p:sp>
    </p:spTree>
    <p:extLst>
      <p:ext uri="{BB962C8B-B14F-4D97-AF65-F5344CB8AC3E}">
        <p14:creationId xmlns:p14="http://schemas.microsoft.com/office/powerpoint/2010/main" val="2118807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24</a:t>
            </a:fld>
            <a:endParaRPr lang="zh-CN" altLang="en-US"/>
          </a:p>
        </p:txBody>
      </p:sp>
    </p:spTree>
    <p:extLst>
      <p:ext uri="{BB962C8B-B14F-4D97-AF65-F5344CB8AC3E}">
        <p14:creationId xmlns:p14="http://schemas.microsoft.com/office/powerpoint/2010/main" val="2210363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3</a:t>
            </a:fld>
            <a:endParaRPr lang="zh-CN" altLang="en-US"/>
          </a:p>
        </p:txBody>
      </p:sp>
    </p:spTree>
    <p:extLst>
      <p:ext uri="{BB962C8B-B14F-4D97-AF65-F5344CB8AC3E}">
        <p14:creationId xmlns:p14="http://schemas.microsoft.com/office/powerpoint/2010/main" val="2210363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4745C-0275-4ACE-A443-4A9DCE3714D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311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FD97D9-CC8F-4533-AFFE-50E5E5F73496}" type="slidenum">
              <a:rPr lang="zh-CN" altLang="en-US" smtClean="0"/>
              <a:t>32</a:t>
            </a:fld>
            <a:endParaRPr lang="zh-CN" altLang="en-US"/>
          </a:p>
        </p:txBody>
      </p:sp>
    </p:spTree>
    <p:extLst>
      <p:ext uri="{BB962C8B-B14F-4D97-AF65-F5344CB8AC3E}">
        <p14:creationId xmlns:p14="http://schemas.microsoft.com/office/powerpoint/2010/main" val="165956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7</a:t>
            </a:fld>
            <a:endParaRPr lang="zh-CN" altLang="en-US"/>
          </a:p>
        </p:txBody>
      </p:sp>
    </p:spTree>
    <p:extLst>
      <p:ext uri="{BB962C8B-B14F-4D97-AF65-F5344CB8AC3E}">
        <p14:creationId xmlns:p14="http://schemas.microsoft.com/office/powerpoint/2010/main" val="2210363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D4745C-0275-4ACE-A443-4A9DCE3714D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363"/>
            <a:ext cx="9142810" cy="2387600"/>
          </a:xfrm>
        </p:spPr>
        <p:txBody>
          <a:bodyPr anchor="b"/>
          <a:lstStyle>
            <a:lvl1pPr algn="ctr">
              <a:defRPr sz="5999"/>
            </a:lvl1pPr>
          </a:lstStyle>
          <a:p>
            <a:r>
              <a:rPr lang="zh-CN" altLang="en-US"/>
              <a:t>单击此处编辑母版标题样式</a:t>
            </a:r>
            <a:endParaRPr lang="en-US" dirty="0"/>
          </a:p>
        </p:txBody>
      </p:sp>
      <p:sp>
        <p:nvSpPr>
          <p:cNvPr id="3" name="Subtitle 2"/>
          <p:cNvSpPr>
            <a:spLocks noGrp="1"/>
          </p:cNvSpPr>
          <p:nvPr>
            <p:ph type="subTitle" idx="1"/>
          </p:nvPr>
        </p:nvSpPr>
        <p:spPr>
          <a:xfrm>
            <a:off x="1523802" y="3602038"/>
            <a:ext cx="914281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1727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295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125"/>
            <a:ext cx="2628558"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091" y="365125"/>
            <a:ext cx="7733293"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47430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2132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35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340275"/>
      </p:ext>
    </p:extLst>
  </p:cSld>
  <p:clrMapOvr>
    <a:masterClrMapping/>
  </p:clrMapOvr>
  <mc:AlternateContent xmlns:mc="http://schemas.openxmlformats.org/markup-compatibility/2006" xmlns:p14="http://schemas.microsoft.com/office/powerpoint/2010/main">
    <mc:Choice Requires="p14">
      <p:transition spd="slow" p14:dur="900">
        <p:comb/>
      </p:transition>
    </mc:Choice>
    <mc:Fallback xmlns="">
      <p:transition spd="slow">
        <p:comb/>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80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742" y="1709739"/>
            <a:ext cx="10514231" cy="2852737"/>
          </a:xfrm>
        </p:spPr>
        <p:txBody>
          <a:bodyPr anchor="b"/>
          <a:lstStyle>
            <a:lvl1pPr>
              <a:defRPr sz="5999"/>
            </a:lvl1pPr>
          </a:lstStyle>
          <a:p>
            <a:r>
              <a:rPr lang="zh-CN" altLang="en-US"/>
              <a:t>单击此处编辑母版标题样式</a:t>
            </a:r>
            <a:endParaRPr lang="en-US" dirty="0"/>
          </a:p>
        </p:txBody>
      </p:sp>
      <p:sp>
        <p:nvSpPr>
          <p:cNvPr id="3" name="Text Placeholder 2"/>
          <p:cNvSpPr>
            <a:spLocks noGrp="1"/>
          </p:cNvSpPr>
          <p:nvPr>
            <p:ph type="body" idx="1"/>
          </p:nvPr>
        </p:nvSpPr>
        <p:spPr>
          <a:xfrm>
            <a:off x="831742" y="4589464"/>
            <a:ext cx="10514231"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48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091" y="1825625"/>
            <a:ext cx="5180926"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1396" y="1825625"/>
            <a:ext cx="5180926"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0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679" y="365126"/>
            <a:ext cx="1051423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679" y="1681163"/>
            <a:ext cx="5157116"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679" y="2505075"/>
            <a:ext cx="51571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1397" y="1681163"/>
            <a:ext cx="5182513"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1397" y="2505075"/>
            <a:ext cx="51825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6889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8686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434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53981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2513" y="987426"/>
            <a:ext cx="6171397" cy="4873625"/>
          </a:xfrm>
        </p:spPr>
        <p:txBody>
          <a:bodyPr anchor="t"/>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6486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2018/12/16</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16872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701" r:id="rId12"/>
    <p:sldLayoutId id="2147483702" r:id="rId13"/>
    <p:sldLayoutId id="2147483703" r:id="rId14"/>
    <p:sldLayoutId id="2147483707"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4" r:id="rId25"/>
    <p:sldLayoutId id="2147483725" r:id="rId26"/>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3" Type="http://schemas.openxmlformats.org/officeDocument/2006/relationships/tags" Target="../tags/tag15.xml"/><Relationship Id="rId21" Type="http://schemas.openxmlformats.org/officeDocument/2006/relationships/notesSlide" Target="../notesSlides/notesSlide32.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slideLayout" Target="../slideLayouts/slideLayout25.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21"/>
          <p:cNvSpPr txBox="1"/>
          <p:nvPr/>
        </p:nvSpPr>
        <p:spPr bwMode="auto">
          <a:xfrm>
            <a:off x="808794" y="2357430"/>
            <a:ext cx="6000792" cy="1323439"/>
          </a:xfrm>
          <a:prstGeom prst="rect">
            <a:avLst/>
          </a:prstGeom>
          <a:noFill/>
        </p:spPr>
        <p:txBody>
          <a:bodyPr wrap="square">
            <a:spAutoFit/>
          </a:bodyPr>
          <a:lstStyle/>
          <a:p>
            <a:pPr fontAlgn="auto">
              <a:spcBef>
                <a:spcPts val="0"/>
              </a:spcBef>
              <a:spcAft>
                <a:spcPts val="0"/>
              </a:spcAft>
              <a:defRPr/>
            </a:pPr>
            <a:r>
              <a:rPr lang="en-US" altLang="zh-CN" sz="8000" spc="100" dirty="0">
                <a:solidFill>
                  <a:schemeClr val="accent3">
                    <a:lumMod val="75000"/>
                  </a:schemeClr>
                </a:solidFill>
                <a:latin typeface="华文新魏" panose="02010800040101010101" pitchFamily="2" charset="-122"/>
                <a:ea typeface="华文新魏" panose="02010800040101010101" pitchFamily="2" charset="-122"/>
              </a:rPr>
              <a:t>100</a:t>
            </a:r>
            <a:r>
              <a:rPr lang="zh-CN" altLang="en-US" sz="8000" spc="100" dirty="0">
                <a:solidFill>
                  <a:schemeClr val="accent3">
                    <a:lumMod val="75000"/>
                  </a:schemeClr>
                </a:solidFill>
                <a:latin typeface="华文新魏" panose="02010800040101010101" pitchFamily="2" charset="-122"/>
                <a:ea typeface="华文新魏" panose="02010800040101010101" pitchFamily="2" charset="-122"/>
              </a:rPr>
              <a:t>婚</a:t>
            </a:r>
            <a:r>
              <a:rPr lang="en-US" altLang="zh-CN" sz="8000" spc="100" dirty="0">
                <a:solidFill>
                  <a:schemeClr val="accent3">
                    <a:lumMod val="75000"/>
                  </a:schemeClr>
                </a:solidFill>
                <a:latin typeface="华文新魏" panose="02010800040101010101" pitchFamily="2" charset="-122"/>
                <a:ea typeface="华文新魏" panose="02010800040101010101" pitchFamily="2" charset="-122"/>
              </a:rPr>
              <a:t>app</a:t>
            </a:r>
            <a:endParaRPr lang="zh-CN" altLang="en-US" sz="8000" spc="100" dirty="0">
              <a:solidFill>
                <a:schemeClr val="accent3">
                  <a:lumMod val="75000"/>
                </a:schemeClr>
              </a:solidFill>
              <a:latin typeface="华文新魏" panose="02010800040101010101" pitchFamily="2" charset="-122"/>
              <a:ea typeface="华文新魏" panose="02010800040101010101" pitchFamily="2" charset="-122"/>
            </a:endParaRPr>
          </a:p>
        </p:txBody>
      </p:sp>
      <p:sp>
        <p:nvSpPr>
          <p:cNvPr id="60" name="矩形 17"/>
          <p:cNvSpPr>
            <a:spLocks noChangeArrowheads="1"/>
          </p:cNvSpPr>
          <p:nvPr/>
        </p:nvSpPr>
        <p:spPr bwMode="auto">
          <a:xfrm>
            <a:off x="880232" y="3986245"/>
            <a:ext cx="5572164" cy="707886"/>
          </a:xfrm>
          <a:prstGeom prst="rect">
            <a:avLst/>
          </a:prstGeom>
          <a:noFill/>
          <a:ln w="9525">
            <a:noFill/>
            <a:miter lim="800000"/>
            <a:headEnd/>
            <a:tailEnd/>
          </a:ln>
        </p:spPr>
        <p:txBody>
          <a:bodyPr wrap="square">
            <a:spAutoFit/>
          </a:bodyPr>
          <a:lstStyle/>
          <a:p>
            <a:r>
              <a:rPr lang="zh-CN" altLang="en-US" sz="2000" dirty="0">
                <a:latin typeface="微软雅黑" panose="020B0503020204020204" pitchFamily="34" charset="-122"/>
                <a:ea typeface="微软雅黑" panose="020B0503020204020204" pitchFamily="34" charset="-122"/>
              </a:rPr>
              <a:t>第六组：姜弈灵、董若、王颖、张进、谭凤程</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61" name="文本框 26"/>
          <p:cNvSpPr txBox="1">
            <a:spLocks noChangeArrowheads="1"/>
          </p:cNvSpPr>
          <p:nvPr/>
        </p:nvSpPr>
        <p:spPr bwMode="auto">
          <a:xfrm>
            <a:off x="951670" y="2357430"/>
            <a:ext cx="3037556" cy="461665"/>
          </a:xfrm>
          <a:prstGeom prst="rect">
            <a:avLst/>
          </a:prstGeom>
          <a:noFill/>
          <a:ln w="9525">
            <a:noFill/>
            <a:miter lim="800000"/>
            <a:headEnd/>
            <a:tailEnd/>
          </a:ln>
        </p:spPr>
        <p:txBody>
          <a:bodyPr>
            <a:spAutoFit/>
          </a:bodyPr>
          <a:lstStyle/>
          <a:p>
            <a:endParaRPr lang="zh-CN" altLang="en-US" sz="2400" dirty="0">
              <a:solidFill>
                <a:srgbClr val="7F7F7F"/>
              </a:solidFill>
              <a:latin typeface="方正正纤黑简体"/>
              <a:ea typeface="方正正纤黑简体"/>
              <a:cs typeface="方正正纤黑简体"/>
            </a:endParaRPr>
          </a:p>
        </p:txBody>
      </p:sp>
      <p:sp>
        <p:nvSpPr>
          <p:cNvPr id="84" name="圆角矩形 83"/>
          <p:cNvSpPr/>
          <p:nvPr/>
        </p:nvSpPr>
        <p:spPr>
          <a:xfrm>
            <a:off x="7133649" y="1087401"/>
            <a:ext cx="3811936" cy="38119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片 84" descr="20160720225420_5ykrz"/>
          <p:cNvPicPr>
            <a:picLocks noChangeAspect="1"/>
          </p:cNvPicPr>
          <p:nvPr/>
        </p:nvPicPr>
        <p:blipFill>
          <a:blip r:embed="rId6"/>
          <a:stretch>
            <a:fillRect/>
          </a:stretch>
        </p:blipFill>
        <p:spPr>
          <a:xfrm>
            <a:off x="7009787" y="1647467"/>
            <a:ext cx="3928816" cy="2779494"/>
          </a:xfrm>
          <a:prstGeom prst="rect">
            <a:avLst/>
          </a:prstGeom>
        </p:spPr>
      </p:pic>
      <p:cxnSp>
        <p:nvCxnSpPr>
          <p:cNvPr id="86" name="直接连接符 85"/>
          <p:cNvCxnSpPr/>
          <p:nvPr/>
        </p:nvCxnSpPr>
        <p:spPr>
          <a:xfrm flipV="1">
            <a:off x="-9246" y="4581128"/>
            <a:ext cx="6603710" cy="1714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4" name="PA_菱形 23"/>
          <p:cNvSpPr/>
          <p:nvPr>
            <p:custDataLst>
              <p:tags r:id="rId1"/>
            </p:custDataLst>
          </p:nvPr>
        </p:nvSpPr>
        <p:spPr>
          <a:xfrm flipH="1">
            <a:off x="500241" y="1490660"/>
            <a:ext cx="714204" cy="714204"/>
          </a:xfrm>
          <a:prstGeom prst="diamond">
            <a:avLst/>
          </a:prstGeom>
          <a:solidFill>
            <a:srgbClr val="AAC2AC"/>
          </a:soli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5" name="PA_菱形 23"/>
          <p:cNvSpPr/>
          <p:nvPr>
            <p:custDataLst>
              <p:tags r:id="rId2"/>
            </p:custDataLst>
          </p:nvPr>
        </p:nvSpPr>
        <p:spPr>
          <a:xfrm flipH="1">
            <a:off x="917163" y="901193"/>
            <a:ext cx="422417" cy="422417"/>
          </a:xfrm>
          <a:prstGeom prst="diamond">
            <a:avLst/>
          </a:prstGeom>
          <a:solidFill>
            <a:srgbClr val="F3D3B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PA_菱形 23"/>
          <p:cNvSpPr/>
          <p:nvPr>
            <p:custDataLst>
              <p:tags r:id="rId3"/>
            </p:custDataLst>
          </p:nvPr>
        </p:nvSpPr>
        <p:spPr>
          <a:xfrm flipH="1">
            <a:off x="6588215" y="4899337"/>
            <a:ext cx="288637" cy="288637"/>
          </a:xfrm>
          <a:prstGeom prst="diamond">
            <a:avLst/>
          </a:prstGeom>
          <a:solidFill>
            <a:srgbClr val="AAC2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626838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animEffect transition="in" filter="wipe(left)">
                                      <p:cBhvr>
                                        <p:cTn id="11" dur="2000"/>
                                        <p:tgtEl>
                                          <p:spTgt spid="59">
                                            <p:txEl>
                                              <p:pRg st="0" end="0"/>
                                            </p:txEl>
                                          </p:spTgt>
                                        </p:tgtEl>
                                      </p:cBhvr>
                                    </p:animEffect>
                                  </p:childTnLst>
                                </p:cTn>
                              </p:par>
                            </p:childTnLst>
                          </p:cTn>
                        </p:par>
                        <p:par>
                          <p:cTn id="12" fill="hold">
                            <p:stCondLst>
                              <p:cond delay="2500"/>
                            </p:stCondLst>
                            <p:childTnLst>
                              <p:par>
                                <p:cTn id="13" presetID="12" presetClass="entr" presetSubtype="8"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slide(fromLeft)">
                                      <p:cBhvr>
                                        <p:cTn id="15" dur="500"/>
                                        <p:tgtEl>
                                          <p:spTgt spid="60"/>
                                        </p:tgtEl>
                                      </p:cBhvr>
                                    </p:animEffect>
                                  </p:childTnLst>
                                </p:cTn>
                              </p:par>
                              <p:par>
                                <p:cTn id="16" presetID="26" presetClass="entr" presetSubtype="0" fill="hold" grpId="0" nodeType="withEffect">
                                  <p:stCondLst>
                                    <p:cond delay="500"/>
                                  </p:stCondLst>
                                  <p:childTnLst>
                                    <p:set>
                                      <p:cBhvr>
                                        <p:cTn id="17" dur="1" fill="hold">
                                          <p:stCondLst>
                                            <p:cond delay="0"/>
                                          </p:stCondLst>
                                        </p:cTn>
                                        <p:tgtEl>
                                          <p:spTgt spid="94"/>
                                        </p:tgtEl>
                                        <p:attrNameLst>
                                          <p:attrName>style.visibility</p:attrName>
                                        </p:attrNameLst>
                                      </p:cBhvr>
                                      <p:to>
                                        <p:strVal val="visible"/>
                                      </p:to>
                                    </p:set>
                                    <p:animEffect transition="in" filter="wipe(down)">
                                      <p:cBhvr>
                                        <p:cTn id="18" dur="290">
                                          <p:stCondLst>
                                            <p:cond delay="0"/>
                                          </p:stCondLst>
                                        </p:cTn>
                                        <p:tgtEl>
                                          <p:spTgt spid="94"/>
                                        </p:tgtEl>
                                      </p:cBhvr>
                                    </p:animEffect>
                                    <p:anim calcmode="lin" valueType="num">
                                      <p:cBhvr>
                                        <p:cTn id="19" dur="911"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94"/>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94"/>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94"/>
                                        </p:tgtEl>
                                        <p:attrNameLst>
                                          <p:attrName>ppt_y</p:attrName>
                                        </p:attrNameLst>
                                      </p:cBhvr>
                                      <p:tavLst>
                                        <p:tav tm="0" fmla="#ppt_y-sin(pi*$)/81">
                                          <p:val>
                                            <p:fltVal val="0"/>
                                          </p:val>
                                        </p:tav>
                                        <p:tav tm="100000">
                                          <p:val>
                                            <p:fltVal val="1"/>
                                          </p:val>
                                        </p:tav>
                                      </p:tavLst>
                                    </p:anim>
                                    <p:animScale>
                                      <p:cBhvr>
                                        <p:cTn id="24" dur="13">
                                          <p:stCondLst>
                                            <p:cond delay="325"/>
                                          </p:stCondLst>
                                        </p:cTn>
                                        <p:tgtEl>
                                          <p:spTgt spid="94"/>
                                        </p:tgtEl>
                                      </p:cBhvr>
                                      <p:to x="100000" y="60000"/>
                                    </p:animScale>
                                    <p:animScale>
                                      <p:cBhvr>
                                        <p:cTn id="25" dur="83" decel="50000">
                                          <p:stCondLst>
                                            <p:cond delay="338"/>
                                          </p:stCondLst>
                                        </p:cTn>
                                        <p:tgtEl>
                                          <p:spTgt spid="94"/>
                                        </p:tgtEl>
                                      </p:cBhvr>
                                      <p:to x="100000" y="100000"/>
                                    </p:animScale>
                                    <p:animScale>
                                      <p:cBhvr>
                                        <p:cTn id="26" dur="13">
                                          <p:stCondLst>
                                            <p:cond delay="656"/>
                                          </p:stCondLst>
                                        </p:cTn>
                                        <p:tgtEl>
                                          <p:spTgt spid="94"/>
                                        </p:tgtEl>
                                      </p:cBhvr>
                                      <p:to x="100000" y="80000"/>
                                    </p:animScale>
                                    <p:animScale>
                                      <p:cBhvr>
                                        <p:cTn id="27" dur="83" decel="50000">
                                          <p:stCondLst>
                                            <p:cond delay="669"/>
                                          </p:stCondLst>
                                        </p:cTn>
                                        <p:tgtEl>
                                          <p:spTgt spid="94"/>
                                        </p:tgtEl>
                                      </p:cBhvr>
                                      <p:to x="100000" y="100000"/>
                                    </p:animScale>
                                    <p:animScale>
                                      <p:cBhvr>
                                        <p:cTn id="28" dur="13">
                                          <p:stCondLst>
                                            <p:cond delay="821"/>
                                          </p:stCondLst>
                                        </p:cTn>
                                        <p:tgtEl>
                                          <p:spTgt spid="94"/>
                                        </p:tgtEl>
                                      </p:cBhvr>
                                      <p:to x="100000" y="90000"/>
                                    </p:animScale>
                                    <p:animScale>
                                      <p:cBhvr>
                                        <p:cTn id="29" dur="83" decel="50000">
                                          <p:stCondLst>
                                            <p:cond delay="834"/>
                                          </p:stCondLst>
                                        </p:cTn>
                                        <p:tgtEl>
                                          <p:spTgt spid="94"/>
                                        </p:tgtEl>
                                      </p:cBhvr>
                                      <p:to x="100000" y="100000"/>
                                    </p:animScale>
                                    <p:animScale>
                                      <p:cBhvr>
                                        <p:cTn id="30" dur="13">
                                          <p:stCondLst>
                                            <p:cond delay="904"/>
                                          </p:stCondLst>
                                        </p:cTn>
                                        <p:tgtEl>
                                          <p:spTgt spid="94"/>
                                        </p:tgtEl>
                                      </p:cBhvr>
                                      <p:to x="100000" y="95000"/>
                                    </p:animScale>
                                    <p:animScale>
                                      <p:cBhvr>
                                        <p:cTn id="31" dur="83" decel="50000">
                                          <p:stCondLst>
                                            <p:cond delay="917"/>
                                          </p:stCondLst>
                                        </p:cTn>
                                        <p:tgtEl>
                                          <p:spTgt spid="94"/>
                                        </p:tgtEl>
                                      </p:cBhvr>
                                      <p:to x="100000" y="100000"/>
                                    </p:animScale>
                                  </p:childTnLst>
                                </p:cTn>
                              </p:par>
                              <p:par>
                                <p:cTn id="32" presetID="26" presetClass="entr" presetSubtype="0" fill="hold" grpId="0" nodeType="withEffect">
                                  <p:stCondLst>
                                    <p:cond delay="750"/>
                                  </p:stCondLst>
                                  <p:childTnLst>
                                    <p:set>
                                      <p:cBhvr>
                                        <p:cTn id="33" dur="1" fill="hold">
                                          <p:stCondLst>
                                            <p:cond delay="0"/>
                                          </p:stCondLst>
                                        </p:cTn>
                                        <p:tgtEl>
                                          <p:spTgt spid="95"/>
                                        </p:tgtEl>
                                        <p:attrNameLst>
                                          <p:attrName>style.visibility</p:attrName>
                                        </p:attrNameLst>
                                      </p:cBhvr>
                                      <p:to>
                                        <p:strVal val="visible"/>
                                      </p:to>
                                    </p:set>
                                    <p:animEffect transition="in" filter="wipe(down)">
                                      <p:cBhvr>
                                        <p:cTn id="34" dur="290">
                                          <p:stCondLst>
                                            <p:cond delay="0"/>
                                          </p:stCondLst>
                                        </p:cTn>
                                        <p:tgtEl>
                                          <p:spTgt spid="95"/>
                                        </p:tgtEl>
                                      </p:cBhvr>
                                    </p:animEffect>
                                    <p:anim calcmode="lin" valueType="num">
                                      <p:cBhvr>
                                        <p:cTn id="35" dur="911" tmFilter="0,0; 0.14,0.36; 0.43,0.73; 0.71,0.91; 1.0,1.0">
                                          <p:stCondLst>
                                            <p:cond delay="0"/>
                                          </p:stCondLst>
                                        </p:cTn>
                                        <p:tgtEl>
                                          <p:spTgt spid="95"/>
                                        </p:tgtEl>
                                        <p:attrNameLst>
                                          <p:attrName>ppt_x</p:attrName>
                                        </p:attrNameLst>
                                      </p:cBhvr>
                                      <p:tavLst>
                                        <p:tav tm="0">
                                          <p:val>
                                            <p:strVal val="#ppt_x-0.25"/>
                                          </p:val>
                                        </p:tav>
                                        <p:tav tm="100000">
                                          <p:val>
                                            <p:strVal val="#ppt_x"/>
                                          </p:val>
                                        </p:tav>
                                      </p:tavLst>
                                    </p:anim>
                                    <p:anim calcmode="lin" valueType="num">
                                      <p:cBhvr>
                                        <p:cTn id="36" dur="332" tmFilter="0.0,0.0; 0.25,0.07; 0.50,0.2; 0.75,0.467; 1.0,1.0">
                                          <p:stCondLst>
                                            <p:cond delay="0"/>
                                          </p:stCondLst>
                                        </p:cTn>
                                        <p:tgtEl>
                                          <p:spTgt spid="95"/>
                                        </p:tgtEl>
                                        <p:attrNameLst>
                                          <p:attrName>ppt_y</p:attrName>
                                        </p:attrNameLst>
                                      </p:cBhvr>
                                      <p:tavLst>
                                        <p:tav tm="0" fmla="#ppt_y-sin(pi*$)/3">
                                          <p:val>
                                            <p:fltVal val="0.5"/>
                                          </p:val>
                                        </p:tav>
                                        <p:tav tm="100000">
                                          <p:val>
                                            <p:fltVal val="1"/>
                                          </p:val>
                                        </p:tav>
                                      </p:tavLst>
                                    </p:anim>
                                    <p:anim calcmode="lin" valueType="num">
                                      <p:cBhvr>
                                        <p:cTn id="37" dur="332" tmFilter="0, 0; 0.125,0.2665; 0.25,0.4; 0.375,0.465; 0.5,0.5;  0.625,0.535; 0.75,0.6; 0.875,0.7335; 1,1">
                                          <p:stCondLst>
                                            <p:cond delay="332"/>
                                          </p:stCondLst>
                                        </p:cTn>
                                        <p:tgtEl>
                                          <p:spTgt spid="95"/>
                                        </p:tgtEl>
                                        <p:attrNameLst>
                                          <p:attrName>ppt_y</p:attrName>
                                        </p:attrNameLst>
                                      </p:cBhvr>
                                      <p:tavLst>
                                        <p:tav tm="0" fmla="#ppt_y-sin(pi*$)/9">
                                          <p:val>
                                            <p:fltVal val="0"/>
                                          </p:val>
                                        </p:tav>
                                        <p:tav tm="100000">
                                          <p:val>
                                            <p:fltVal val="1"/>
                                          </p:val>
                                        </p:tav>
                                      </p:tavLst>
                                    </p:anim>
                                    <p:anim calcmode="lin" valueType="num">
                                      <p:cBhvr>
                                        <p:cTn id="38" dur="166" tmFilter="0, 0; 0.125,0.2665; 0.25,0.4; 0.375,0.465; 0.5,0.5;  0.625,0.535; 0.75,0.6; 0.875,0.7335; 1,1">
                                          <p:stCondLst>
                                            <p:cond delay="662"/>
                                          </p:stCondLst>
                                        </p:cTn>
                                        <p:tgtEl>
                                          <p:spTgt spid="95"/>
                                        </p:tgtEl>
                                        <p:attrNameLst>
                                          <p:attrName>ppt_y</p:attrName>
                                        </p:attrNameLst>
                                      </p:cBhvr>
                                      <p:tavLst>
                                        <p:tav tm="0" fmla="#ppt_y-sin(pi*$)/27">
                                          <p:val>
                                            <p:fltVal val="0"/>
                                          </p:val>
                                        </p:tav>
                                        <p:tav tm="100000">
                                          <p:val>
                                            <p:fltVal val="1"/>
                                          </p:val>
                                        </p:tav>
                                      </p:tavLst>
                                    </p:anim>
                                    <p:anim calcmode="lin" valueType="num">
                                      <p:cBhvr>
                                        <p:cTn id="39" dur="82" tmFilter="0, 0; 0.125,0.2665; 0.25,0.4; 0.375,0.465; 0.5,0.5;  0.625,0.535; 0.75,0.6; 0.875,0.7335; 1,1">
                                          <p:stCondLst>
                                            <p:cond delay="828"/>
                                          </p:stCondLst>
                                        </p:cTn>
                                        <p:tgtEl>
                                          <p:spTgt spid="95"/>
                                        </p:tgtEl>
                                        <p:attrNameLst>
                                          <p:attrName>ppt_y</p:attrName>
                                        </p:attrNameLst>
                                      </p:cBhvr>
                                      <p:tavLst>
                                        <p:tav tm="0" fmla="#ppt_y-sin(pi*$)/81">
                                          <p:val>
                                            <p:fltVal val="0"/>
                                          </p:val>
                                        </p:tav>
                                        <p:tav tm="100000">
                                          <p:val>
                                            <p:fltVal val="1"/>
                                          </p:val>
                                        </p:tav>
                                      </p:tavLst>
                                    </p:anim>
                                    <p:animScale>
                                      <p:cBhvr>
                                        <p:cTn id="40" dur="13">
                                          <p:stCondLst>
                                            <p:cond delay="325"/>
                                          </p:stCondLst>
                                        </p:cTn>
                                        <p:tgtEl>
                                          <p:spTgt spid="95"/>
                                        </p:tgtEl>
                                      </p:cBhvr>
                                      <p:to x="100000" y="60000"/>
                                    </p:animScale>
                                    <p:animScale>
                                      <p:cBhvr>
                                        <p:cTn id="41" dur="83" decel="50000">
                                          <p:stCondLst>
                                            <p:cond delay="338"/>
                                          </p:stCondLst>
                                        </p:cTn>
                                        <p:tgtEl>
                                          <p:spTgt spid="95"/>
                                        </p:tgtEl>
                                      </p:cBhvr>
                                      <p:to x="100000" y="100000"/>
                                    </p:animScale>
                                    <p:animScale>
                                      <p:cBhvr>
                                        <p:cTn id="42" dur="13">
                                          <p:stCondLst>
                                            <p:cond delay="656"/>
                                          </p:stCondLst>
                                        </p:cTn>
                                        <p:tgtEl>
                                          <p:spTgt spid="95"/>
                                        </p:tgtEl>
                                      </p:cBhvr>
                                      <p:to x="100000" y="80000"/>
                                    </p:animScale>
                                    <p:animScale>
                                      <p:cBhvr>
                                        <p:cTn id="43" dur="83" decel="50000">
                                          <p:stCondLst>
                                            <p:cond delay="669"/>
                                          </p:stCondLst>
                                        </p:cTn>
                                        <p:tgtEl>
                                          <p:spTgt spid="95"/>
                                        </p:tgtEl>
                                      </p:cBhvr>
                                      <p:to x="100000" y="100000"/>
                                    </p:animScale>
                                    <p:animScale>
                                      <p:cBhvr>
                                        <p:cTn id="44" dur="13">
                                          <p:stCondLst>
                                            <p:cond delay="821"/>
                                          </p:stCondLst>
                                        </p:cTn>
                                        <p:tgtEl>
                                          <p:spTgt spid="95"/>
                                        </p:tgtEl>
                                      </p:cBhvr>
                                      <p:to x="100000" y="90000"/>
                                    </p:animScale>
                                    <p:animScale>
                                      <p:cBhvr>
                                        <p:cTn id="45" dur="83" decel="50000">
                                          <p:stCondLst>
                                            <p:cond delay="834"/>
                                          </p:stCondLst>
                                        </p:cTn>
                                        <p:tgtEl>
                                          <p:spTgt spid="95"/>
                                        </p:tgtEl>
                                      </p:cBhvr>
                                      <p:to x="100000" y="100000"/>
                                    </p:animScale>
                                    <p:animScale>
                                      <p:cBhvr>
                                        <p:cTn id="46" dur="13">
                                          <p:stCondLst>
                                            <p:cond delay="904"/>
                                          </p:stCondLst>
                                        </p:cTn>
                                        <p:tgtEl>
                                          <p:spTgt spid="95"/>
                                        </p:tgtEl>
                                      </p:cBhvr>
                                      <p:to x="100000" y="95000"/>
                                    </p:animScale>
                                    <p:animScale>
                                      <p:cBhvr>
                                        <p:cTn id="47" dur="83" decel="50000">
                                          <p:stCondLst>
                                            <p:cond delay="917"/>
                                          </p:stCondLst>
                                        </p:cTn>
                                        <p:tgtEl>
                                          <p:spTgt spid="95"/>
                                        </p:tgtEl>
                                      </p:cBhvr>
                                      <p:to x="100000" y="100000"/>
                                    </p:animScale>
                                  </p:childTnLst>
                                </p:cTn>
                              </p:par>
                              <p:par>
                                <p:cTn id="48" presetID="26" presetClass="entr" presetSubtype="0" fill="hold" grpId="0" nodeType="withEffect">
                                  <p:stCondLst>
                                    <p:cond delay="250"/>
                                  </p:stCondLst>
                                  <p:childTnLst>
                                    <p:set>
                                      <p:cBhvr>
                                        <p:cTn id="49" dur="1" fill="hold">
                                          <p:stCondLst>
                                            <p:cond delay="0"/>
                                          </p:stCondLst>
                                        </p:cTn>
                                        <p:tgtEl>
                                          <p:spTgt spid="103"/>
                                        </p:tgtEl>
                                        <p:attrNameLst>
                                          <p:attrName>style.visibility</p:attrName>
                                        </p:attrNameLst>
                                      </p:cBhvr>
                                      <p:to>
                                        <p:strVal val="visible"/>
                                      </p:to>
                                    </p:set>
                                    <p:animEffect transition="in" filter="wipe(down)">
                                      <p:cBhvr>
                                        <p:cTn id="50" dur="290">
                                          <p:stCondLst>
                                            <p:cond delay="0"/>
                                          </p:stCondLst>
                                        </p:cTn>
                                        <p:tgtEl>
                                          <p:spTgt spid="103"/>
                                        </p:tgtEl>
                                      </p:cBhvr>
                                    </p:animEffect>
                                    <p:anim calcmode="lin" valueType="num">
                                      <p:cBhvr>
                                        <p:cTn id="51" dur="911" tmFilter="0,0; 0.14,0.36; 0.43,0.73; 0.71,0.91; 1.0,1.0">
                                          <p:stCondLst>
                                            <p:cond delay="0"/>
                                          </p:stCondLst>
                                        </p:cTn>
                                        <p:tgtEl>
                                          <p:spTgt spid="103"/>
                                        </p:tgtEl>
                                        <p:attrNameLst>
                                          <p:attrName>ppt_x</p:attrName>
                                        </p:attrNameLst>
                                      </p:cBhvr>
                                      <p:tavLst>
                                        <p:tav tm="0">
                                          <p:val>
                                            <p:strVal val="#ppt_x-0.25"/>
                                          </p:val>
                                        </p:tav>
                                        <p:tav tm="100000">
                                          <p:val>
                                            <p:strVal val="#ppt_x"/>
                                          </p:val>
                                        </p:tav>
                                      </p:tavLst>
                                    </p:anim>
                                    <p:anim calcmode="lin" valueType="num">
                                      <p:cBhvr>
                                        <p:cTn id="52" dur="332" tmFilter="0.0,0.0; 0.25,0.07; 0.50,0.2; 0.75,0.467; 1.0,1.0">
                                          <p:stCondLst>
                                            <p:cond delay="0"/>
                                          </p:stCondLst>
                                        </p:cTn>
                                        <p:tgtEl>
                                          <p:spTgt spid="103"/>
                                        </p:tgtEl>
                                        <p:attrNameLst>
                                          <p:attrName>ppt_y</p:attrName>
                                        </p:attrNameLst>
                                      </p:cBhvr>
                                      <p:tavLst>
                                        <p:tav tm="0" fmla="#ppt_y-sin(pi*$)/3">
                                          <p:val>
                                            <p:fltVal val="0.5"/>
                                          </p:val>
                                        </p:tav>
                                        <p:tav tm="100000">
                                          <p:val>
                                            <p:fltVal val="1"/>
                                          </p:val>
                                        </p:tav>
                                      </p:tavLst>
                                    </p:anim>
                                    <p:anim calcmode="lin" valueType="num">
                                      <p:cBhvr>
                                        <p:cTn id="53" dur="332" tmFilter="0, 0; 0.125,0.2665; 0.25,0.4; 0.375,0.465; 0.5,0.5;  0.625,0.535; 0.75,0.6; 0.875,0.7335; 1,1">
                                          <p:stCondLst>
                                            <p:cond delay="332"/>
                                          </p:stCondLst>
                                        </p:cTn>
                                        <p:tgtEl>
                                          <p:spTgt spid="103"/>
                                        </p:tgtEl>
                                        <p:attrNameLst>
                                          <p:attrName>ppt_y</p:attrName>
                                        </p:attrNameLst>
                                      </p:cBhvr>
                                      <p:tavLst>
                                        <p:tav tm="0" fmla="#ppt_y-sin(pi*$)/9">
                                          <p:val>
                                            <p:fltVal val="0"/>
                                          </p:val>
                                        </p:tav>
                                        <p:tav tm="100000">
                                          <p:val>
                                            <p:fltVal val="1"/>
                                          </p:val>
                                        </p:tav>
                                      </p:tavLst>
                                    </p:anim>
                                    <p:anim calcmode="lin" valueType="num">
                                      <p:cBhvr>
                                        <p:cTn id="54" dur="166" tmFilter="0, 0; 0.125,0.2665; 0.25,0.4; 0.375,0.465; 0.5,0.5;  0.625,0.535; 0.75,0.6; 0.875,0.7335; 1,1">
                                          <p:stCondLst>
                                            <p:cond delay="662"/>
                                          </p:stCondLst>
                                        </p:cTn>
                                        <p:tgtEl>
                                          <p:spTgt spid="103"/>
                                        </p:tgtEl>
                                        <p:attrNameLst>
                                          <p:attrName>ppt_y</p:attrName>
                                        </p:attrNameLst>
                                      </p:cBhvr>
                                      <p:tavLst>
                                        <p:tav tm="0" fmla="#ppt_y-sin(pi*$)/27">
                                          <p:val>
                                            <p:fltVal val="0"/>
                                          </p:val>
                                        </p:tav>
                                        <p:tav tm="100000">
                                          <p:val>
                                            <p:fltVal val="1"/>
                                          </p:val>
                                        </p:tav>
                                      </p:tavLst>
                                    </p:anim>
                                    <p:anim calcmode="lin" valueType="num">
                                      <p:cBhvr>
                                        <p:cTn id="55" dur="82" tmFilter="0, 0; 0.125,0.2665; 0.25,0.4; 0.375,0.465; 0.5,0.5;  0.625,0.535; 0.75,0.6; 0.875,0.7335; 1,1">
                                          <p:stCondLst>
                                            <p:cond delay="828"/>
                                          </p:stCondLst>
                                        </p:cTn>
                                        <p:tgtEl>
                                          <p:spTgt spid="103"/>
                                        </p:tgtEl>
                                        <p:attrNameLst>
                                          <p:attrName>ppt_y</p:attrName>
                                        </p:attrNameLst>
                                      </p:cBhvr>
                                      <p:tavLst>
                                        <p:tav tm="0" fmla="#ppt_y-sin(pi*$)/81">
                                          <p:val>
                                            <p:fltVal val="0"/>
                                          </p:val>
                                        </p:tav>
                                        <p:tav tm="100000">
                                          <p:val>
                                            <p:fltVal val="1"/>
                                          </p:val>
                                        </p:tav>
                                      </p:tavLst>
                                    </p:anim>
                                    <p:animScale>
                                      <p:cBhvr>
                                        <p:cTn id="56" dur="13">
                                          <p:stCondLst>
                                            <p:cond delay="325"/>
                                          </p:stCondLst>
                                        </p:cTn>
                                        <p:tgtEl>
                                          <p:spTgt spid="103"/>
                                        </p:tgtEl>
                                      </p:cBhvr>
                                      <p:to x="100000" y="60000"/>
                                    </p:animScale>
                                    <p:animScale>
                                      <p:cBhvr>
                                        <p:cTn id="57" dur="83" decel="50000">
                                          <p:stCondLst>
                                            <p:cond delay="338"/>
                                          </p:stCondLst>
                                        </p:cTn>
                                        <p:tgtEl>
                                          <p:spTgt spid="103"/>
                                        </p:tgtEl>
                                      </p:cBhvr>
                                      <p:to x="100000" y="100000"/>
                                    </p:animScale>
                                    <p:animScale>
                                      <p:cBhvr>
                                        <p:cTn id="58" dur="13">
                                          <p:stCondLst>
                                            <p:cond delay="656"/>
                                          </p:stCondLst>
                                        </p:cTn>
                                        <p:tgtEl>
                                          <p:spTgt spid="103"/>
                                        </p:tgtEl>
                                      </p:cBhvr>
                                      <p:to x="100000" y="80000"/>
                                    </p:animScale>
                                    <p:animScale>
                                      <p:cBhvr>
                                        <p:cTn id="59" dur="83" decel="50000">
                                          <p:stCondLst>
                                            <p:cond delay="669"/>
                                          </p:stCondLst>
                                        </p:cTn>
                                        <p:tgtEl>
                                          <p:spTgt spid="103"/>
                                        </p:tgtEl>
                                      </p:cBhvr>
                                      <p:to x="100000" y="100000"/>
                                    </p:animScale>
                                    <p:animScale>
                                      <p:cBhvr>
                                        <p:cTn id="60" dur="13">
                                          <p:stCondLst>
                                            <p:cond delay="821"/>
                                          </p:stCondLst>
                                        </p:cTn>
                                        <p:tgtEl>
                                          <p:spTgt spid="103"/>
                                        </p:tgtEl>
                                      </p:cBhvr>
                                      <p:to x="100000" y="90000"/>
                                    </p:animScale>
                                    <p:animScale>
                                      <p:cBhvr>
                                        <p:cTn id="61" dur="83" decel="50000">
                                          <p:stCondLst>
                                            <p:cond delay="834"/>
                                          </p:stCondLst>
                                        </p:cTn>
                                        <p:tgtEl>
                                          <p:spTgt spid="103"/>
                                        </p:tgtEl>
                                      </p:cBhvr>
                                      <p:to x="100000" y="100000"/>
                                    </p:animScale>
                                    <p:animScale>
                                      <p:cBhvr>
                                        <p:cTn id="62" dur="13">
                                          <p:stCondLst>
                                            <p:cond delay="904"/>
                                          </p:stCondLst>
                                        </p:cTn>
                                        <p:tgtEl>
                                          <p:spTgt spid="103"/>
                                        </p:tgtEl>
                                      </p:cBhvr>
                                      <p:to x="100000" y="95000"/>
                                    </p:animScale>
                                    <p:animScale>
                                      <p:cBhvr>
                                        <p:cTn id="63" dur="83" decel="50000">
                                          <p:stCondLst>
                                            <p:cond delay="917"/>
                                          </p:stCondLst>
                                        </p:cTn>
                                        <p:tgtEl>
                                          <p:spTgt spid="10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94" grpId="0" bldLvl="0" animBg="1"/>
      <p:bldP spid="95" grpId="0" bldLvl="0" animBg="1"/>
      <p:bldP spid="10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用户需求</a:t>
            </a:r>
          </a:p>
        </p:txBody>
      </p:sp>
      <p:sp>
        <p:nvSpPr>
          <p:cNvPr id="20" name="TextBox 19"/>
          <p:cNvSpPr txBox="1"/>
          <p:nvPr/>
        </p:nvSpPr>
        <p:spPr>
          <a:xfrm>
            <a:off x="1615032" y="2093178"/>
            <a:ext cx="4048126" cy="584775"/>
          </a:xfrm>
          <a:prstGeom prst="rect">
            <a:avLst/>
          </a:prstGeom>
          <a:noFill/>
        </p:spPr>
        <p:txBody>
          <a:bodyPr wrap="square" tIns="0" bIns="0" rtlCol="0" anchor="t">
            <a:spAutoFit/>
          </a:bodyPr>
          <a:lstStyle/>
          <a:p>
            <a:pPr>
              <a:lnSpc>
                <a:spcPct val="150000"/>
              </a:lnSpc>
            </a:pPr>
            <a:r>
              <a:rPr lang="en-US" altLang="zh-CN" sz="2800" dirty="0">
                <a:solidFill>
                  <a:schemeClr val="accent3">
                    <a:lumMod val="75000"/>
                  </a:schemeClr>
                </a:solidFill>
                <a:latin typeface="华文新魏" panose="02010800040101010101" pitchFamily="2" charset="-122"/>
                <a:ea typeface="华文新魏" panose="02010800040101010101" pitchFamily="2" charset="-122"/>
              </a:rPr>
              <a:t>3.</a:t>
            </a:r>
            <a:r>
              <a:rPr lang="zh-CN" altLang="en-US" sz="2800" dirty="0">
                <a:solidFill>
                  <a:schemeClr val="accent3">
                    <a:lumMod val="75000"/>
                  </a:schemeClr>
                </a:solidFill>
                <a:latin typeface="华文新魏" panose="02010800040101010101" pitchFamily="2" charset="-122"/>
                <a:ea typeface="华文新魏" panose="02010800040101010101" pitchFamily="2" charset="-122"/>
              </a:rPr>
              <a:t>价格优惠</a:t>
            </a:r>
            <a:endParaRPr lang="zh-CN" altLang="en-US" sz="2800" dirty="0">
              <a:solidFill>
                <a:schemeClr val="accent3">
                  <a:lumMod val="75000"/>
                </a:schemeClr>
              </a:solidFill>
              <a:latin typeface="华文新魏" panose="02010800040101010101" pitchFamily="2" charset="-122"/>
              <a:ea typeface="华文新魏" panose="02010800040101010101" pitchFamily="2" charset="-122"/>
              <a:cs typeface="华文黑体" pitchFamily="2" charset="-122"/>
            </a:endParaRPr>
          </a:p>
        </p:txBody>
      </p:sp>
      <p:sp>
        <p:nvSpPr>
          <p:cNvPr id="21" name="矩形 20"/>
          <p:cNvSpPr/>
          <p:nvPr/>
        </p:nvSpPr>
        <p:spPr>
          <a:xfrm>
            <a:off x="1730800" y="2765798"/>
            <a:ext cx="242018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75000"/>
                </a:schemeClr>
              </a:solidFill>
            </a:endParaRPr>
          </a:p>
        </p:txBody>
      </p:sp>
      <p:sp>
        <p:nvSpPr>
          <p:cNvPr id="22" name="TextBox 21"/>
          <p:cNvSpPr txBox="1"/>
          <p:nvPr/>
        </p:nvSpPr>
        <p:spPr>
          <a:xfrm>
            <a:off x="982638" y="3140968"/>
            <a:ext cx="5112568" cy="2431102"/>
          </a:xfrm>
          <a:prstGeom prst="rect">
            <a:avLst/>
          </a:prstGeom>
          <a:noFill/>
        </p:spPr>
        <p:txBody>
          <a:bodyPr wrap="square" lIns="83999" tIns="41999" rIns="83999" bIns="41999" rtlCol="0">
            <a:spAutoFit/>
          </a:bodyPr>
          <a:lstStyle/>
          <a:p>
            <a:pPr>
              <a:lnSpc>
                <a:spcPct val="110000"/>
              </a:lnSpc>
            </a:pPr>
            <a:r>
              <a:rPr lang="zh-CN" altLang="en-US" sz="2000" dirty="0">
                <a:latin typeface="微软雅黑" panose="020B0503020204020204" pitchFamily="34" charset="-122"/>
                <a:ea typeface="微软雅黑" panose="020B0503020204020204" pitchFamily="34" charset="-122"/>
              </a:rPr>
              <a:t>婚礼预算方面，</a:t>
            </a:r>
            <a:r>
              <a:rPr lang="zh-CN" altLang="en-US" sz="2000" b="1" dirty="0">
                <a:latin typeface="微软雅黑" panose="020B0503020204020204" pitchFamily="34" charset="-122"/>
                <a:ea typeface="微软雅黑" panose="020B0503020204020204" pitchFamily="34" charset="-122"/>
              </a:rPr>
              <a:t>预算范围在</a:t>
            </a:r>
            <a:r>
              <a:rPr lang="en-US" altLang="zh-CN" sz="2000" b="1" dirty="0">
                <a:latin typeface="微软雅黑" panose="020B0503020204020204" pitchFamily="34" charset="-122"/>
                <a:ea typeface="微软雅黑" panose="020B0503020204020204" pitchFamily="34" charset="-122"/>
              </a:rPr>
              <a:t>5-10</a:t>
            </a:r>
            <a:r>
              <a:rPr lang="zh-CN" altLang="en-US" sz="2000" b="1" dirty="0">
                <a:latin typeface="微软雅黑" panose="020B0503020204020204" pitchFamily="34" charset="-122"/>
                <a:ea typeface="微软雅黑" panose="020B0503020204020204" pitchFamily="34" charset="-122"/>
              </a:rPr>
              <a:t>万的用户占比最高为</a:t>
            </a:r>
            <a:r>
              <a:rPr lang="en-US" altLang="zh-CN" sz="2000" b="1" dirty="0">
                <a:latin typeface="微软雅黑" panose="020B0503020204020204" pitchFamily="34" charset="-122"/>
                <a:ea typeface="微软雅黑" panose="020B0503020204020204" pitchFamily="34" charset="-122"/>
              </a:rPr>
              <a:t>32.2%</a:t>
            </a:r>
            <a:r>
              <a:rPr lang="zh-CN" altLang="en-US" sz="2000" dirty="0">
                <a:latin typeface="微软雅黑" panose="020B0503020204020204" pitchFamily="34" charset="-122"/>
                <a:ea typeface="微软雅黑" panose="020B0503020204020204" pitchFamily="34" charset="-122"/>
              </a:rPr>
              <a:t>，其次是预算在</a:t>
            </a:r>
            <a:r>
              <a:rPr lang="en-US" altLang="zh-CN" sz="2000" dirty="0">
                <a:latin typeface="微软雅黑" panose="020B0503020204020204" pitchFamily="34" charset="-122"/>
                <a:ea typeface="微软雅黑" panose="020B0503020204020204" pitchFamily="34" charset="-122"/>
              </a:rPr>
              <a:t>3-5</a:t>
            </a:r>
            <a:r>
              <a:rPr lang="zh-CN" altLang="en-US" sz="2000" dirty="0">
                <a:latin typeface="微软雅黑" panose="020B0503020204020204" pitchFamily="34" charset="-122"/>
                <a:ea typeface="微软雅黑" panose="020B0503020204020204" pitchFamily="34" charset="-122"/>
              </a:rPr>
              <a:t>万的用户占比</a:t>
            </a:r>
            <a:r>
              <a:rPr lang="en-US" altLang="zh-CN" sz="2000" dirty="0">
                <a:latin typeface="微软雅黑" panose="020B0503020204020204" pitchFamily="34" charset="-122"/>
                <a:ea typeface="微软雅黑" panose="020B0503020204020204" pitchFamily="34" charset="-122"/>
              </a:rPr>
              <a:t>23.4%</a:t>
            </a:r>
            <a:r>
              <a:rPr lang="zh-CN" altLang="en-US" sz="2000" dirty="0">
                <a:latin typeface="微软雅黑" panose="020B0503020204020204" pitchFamily="34" charset="-122"/>
                <a:ea typeface="微软雅黑" panose="020B0503020204020204" pitchFamily="34" charset="-122"/>
              </a:rPr>
              <a:t>，再次是预算在</a:t>
            </a:r>
            <a:r>
              <a:rPr lang="en-US" altLang="zh-CN" sz="2000" dirty="0">
                <a:latin typeface="微软雅黑" panose="020B0503020204020204" pitchFamily="34" charset="-122"/>
                <a:ea typeface="微软雅黑" panose="020B0503020204020204" pitchFamily="34" charset="-122"/>
              </a:rPr>
              <a:t>10-15</a:t>
            </a:r>
            <a:r>
              <a:rPr lang="zh-CN" altLang="en-US" sz="2000" dirty="0">
                <a:latin typeface="微软雅黑" panose="020B0503020204020204" pitchFamily="34" charset="-122"/>
                <a:ea typeface="微软雅黑" panose="020B0503020204020204" pitchFamily="34" charset="-122"/>
              </a:rPr>
              <a:t>万的用户占比</a:t>
            </a:r>
            <a:r>
              <a:rPr lang="en-US" altLang="zh-CN" sz="2000" dirty="0">
                <a:latin typeface="微软雅黑" panose="020B0503020204020204" pitchFamily="34" charset="-122"/>
                <a:ea typeface="微软雅黑" panose="020B0503020204020204" pitchFamily="34" charset="-122"/>
              </a:rPr>
              <a:t>14.2%</a:t>
            </a:r>
            <a:r>
              <a:rPr lang="zh-CN" altLang="en-US" sz="2000" dirty="0">
                <a:latin typeface="微软雅黑" panose="020B0503020204020204" pitchFamily="34" charset="-122"/>
                <a:ea typeface="微软雅黑" panose="020B0503020204020204" pitchFamily="34" charset="-122"/>
              </a:rPr>
              <a:t>，总体来看有近七成用户婚礼预算在</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万以内，但按照区间均值结合对应用户占比计算，</a:t>
            </a:r>
            <a:r>
              <a:rPr lang="zh-CN" altLang="en-US" sz="2000" b="1" dirty="0">
                <a:latin typeface="微软雅黑" panose="020B0503020204020204" pitchFamily="34" charset="-122"/>
                <a:ea typeface="微软雅黑" panose="020B0503020204020204" pitchFamily="34" charset="-122"/>
              </a:rPr>
              <a:t>备婚人群平均婚礼预算为</a:t>
            </a:r>
            <a:r>
              <a:rPr lang="en-US" altLang="zh-CN" sz="2000" b="1" dirty="0">
                <a:latin typeface="微软雅黑" panose="020B0503020204020204" pitchFamily="34" charset="-122"/>
                <a:ea typeface="微软雅黑" panose="020B0503020204020204" pitchFamily="34" charset="-122"/>
              </a:rPr>
              <a:t>9.6</a:t>
            </a:r>
            <a:r>
              <a:rPr lang="zh-CN" altLang="en-US" sz="2000" b="1" dirty="0">
                <a:latin typeface="微软雅黑" panose="020B0503020204020204" pitchFamily="34" charset="-122"/>
                <a:ea typeface="微软雅黑" panose="020B0503020204020204" pitchFamily="34" charset="-122"/>
              </a:rPr>
              <a:t>万。</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6239222" y="5539692"/>
            <a:ext cx="5112568" cy="337580"/>
          </a:xfrm>
          <a:prstGeom prst="rect">
            <a:avLst/>
          </a:prstGeom>
          <a:noFill/>
        </p:spPr>
        <p:txBody>
          <a:bodyPr wrap="square" lIns="83999" tIns="41999" rIns="83999" bIns="41999" rtlCol="0">
            <a:spAutoFit/>
          </a:bodyPr>
          <a:lstStyle/>
          <a:p>
            <a:pPr algn="r">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095206" y="2093178"/>
            <a:ext cx="6103993" cy="3400327"/>
          </a:xfrm>
          <a:prstGeom prst="rect">
            <a:avLst/>
          </a:prstGeom>
          <a:noFill/>
          <a:ln>
            <a:noFill/>
          </a:ln>
        </p:spPr>
      </p:pic>
    </p:spTree>
    <p:extLst>
      <p:ext uri="{BB962C8B-B14F-4D97-AF65-F5344CB8AC3E}">
        <p14:creationId xmlns:p14="http://schemas.microsoft.com/office/powerpoint/2010/main" val="2964947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p:tgtEl>
                                          <p:spTgt spid="22"/>
                                        </p:tgtEl>
                                        <p:attrNameLst>
                                          <p:attrName>ppt_x</p:attrName>
                                        </p:attrNameLst>
                                      </p:cBhvr>
                                      <p:tavLst>
                                        <p:tav tm="0">
                                          <p:val>
                                            <p:strVal val="#ppt_x-#ppt_w*1.125000"/>
                                          </p:val>
                                        </p:tav>
                                        <p:tav tm="100000">
                                          <p:val>
                                            <p:strVal val="#ppt_x"/>
                                          </p:val>
                                        </p:tav>
                                      </p:tavLst>
                                    </p:anim>
                                    <p:animEffect transition="in" filter="wipe(right)">
                                      <p:cBhvr>
                                        <p:cTn id="15" dur="500"/>
                                        <p:tgtEl>
                                          <p:spTgt spid="22"/>
                                        </p:tgtEl>
                                      </p:cBhvr>
                                    </p:animEffect>
                                  </p:childTnLst>
                                </p:cTn>
                              </p:par>
                              <p:par>
                                <p:cTn id="16" presetID="12" presetClass="entr" presetSubtype="8" fill="hold" grpId="0" nodeType="withEffect" nodePh="1">
                                  <p:stCondLst>
                                    <p:cond delay="0"/>
                                  </p:stCondLst>
                                  <p:endCondLst>
                                    <p:cond evt="begin" delay="0">
                                      <p:tn val="16"/>
                                    </p:cond>
                                  </p:end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ppt_x</p:attrName>
                                        </p:attrNameLst>
                                      </p:cBhvr>
                                      <p:tavLst>
                                        <p:tav tm="0">
                                          <p:val>
                                            <p:strVal val="#ppt_x-#ppt_w*1.125000"/>
                                          </p:val>
                                        </p:tav>
                                        <p:tav tm="100000">
                                          <p:val>
                                            <p:strVal val="#ppt_x"/>
                                          </p:val>
                                        </p:tav>
                                      </p:tavLst>
                                    </p:anim>
                                    <p:animEffect transition="in" filter="wipe(right)">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用户需求</a:t>
            </a:r>
          </a:p>
        </p:txBody>
      </p:sp>
      <p:sp>
        <p:nvSpPr>
          <p:cNvPr id="20" name="TextBox 19"/>
          <p:cNvSpPr txBox="1"/>
          <p:nvPr/>
        </p:nvSpPr>
        <p:spPr>
          <a:xfrm>
            <a:off x="1615032" y="2093178"/>
            <a:ext cx="4048126" cy="584775"/>
          </a:xfrm>
          <a:prstGeom prst="rect">
            <a:avLst/>
          </a:prstGeom>
          <a:noFill/>
        </p:spPr>
        <p:txBody>
          <a:bodyPr wrap="square" tIns="0" bIns="0" rtlCol="0" anchor="t">
            <a:spAutoFit/>
          </a:bodyPr>
          <a:lstStyle/>
          <a:p>
            <a:pPr>
              <a:lnSpc>
                <a:spcPct val="150000"/>
              </a:lnSpc>
            </a:pPr>
            <a:r>
              <a:rPr lang="en-US" altLang="zh-CN" sz="2800" dirty="0">
                <a:solidFill>
                  <a:schemeClr val="accent3">
                    <a:lumMod val="75000"/>
                  </a:schemeClr>
                </a:solidFill>
                <a:latin typeface="华文新魏" panose="02010800040101010101" pitchFamily="2" charset="-122"/>
                <a:ea typeface="华文新魏" panose="02010800040101010101" pitchFamily="2" charset="-122"/>
              </a:rPr>
              <a:t>4.</a:t>
            </a:r>
            <a:r>
              <a:rPr lang="zh-CN" altLang="en-US" sz="2800" dirty="0">
                <a:solidFill>
                  <a:schemeClr val="accent3">
                    <a:lumMod val="75000"/>
                  </a:schemeClr>
                </a:solidFill>
                <a:latin typeface="华文新魏" panose="02010800040101010101" pitchFamily="2" charset="-122"/>
                <a:ea typeface="华文新魏" panose="02010800040101010101" pitchFamily="2" charset="-122"/>
              </a:rPr>
              <a:t>个性化服务</a:t>
            </a:r>
            <a:endParaRPr lang="zh-CN" altLang="en-US" sz="2800" dirty="0">
              <a:solidFill>
                <a:schemeClr val="accent3">
                  <a:lumMod val="75000"/>
                </a:schemeClr>
              </a:solidFill>
              <a:latin typeface="华文新魏" panose="02010800040101010101" pitchFamily="2" charset="-122"/>
              <a:ea typeface="华文新魏" panose="02010800040101010101" pitchFamily="2" charset="-122"/>
              <a:cs typeface="华文黑体" pitchFamily="2" charset="-122"/>
            </a:endParaRPr>
          </a:p>
        </p:txBody>
      </p:sp>
      <p:sp>
        <p:nvSpPr>
          <p:cNvPr id="21" name="矩形 20"/>
          <p:cNvSpPr/>
          <p:nvPr/>
        </p:nvSpPr>
        <p:spPr>
          <a:xfrm>
            <a:off x="1730800" y="2765798"/>
            <a:ext cx="242018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75000"/>
                </a:schemeClr>
              </a:solidFill>
            </a:endParaRPr>
          </a:p>
        </p:txBody>
      </p:sp>
      <p:sp>
        <p:nvSpPr>
          <p:cNvPr id="22" name="TextBox 21"/>
          <p:cNvSpPr txBox="1"/>
          <p:nvPr/>
        </p:nvSpPr>
        <p:spPr>
          <a:xfrm>
            <a:off x="982638" y="3140968"/>
            <a:ext cx="5112568" cy="3470360"/>
          </a:xfrm>
          <a:prstGeom prst="rect">
            <a:avLst/>
          </a:prstGeom>
          <a:noFill/>
        </p:spPr>
        <p:txBody>
          <a:bodyPr wrap="square" lIns="83999" tIns="41999" rIns="83999" bIns="41999" rtlCol="0">
            <a:spAutoFit/>
          </a:bodyPr>
          <a:lstStyle/>
          <a:p>
            <a:r>
              <a:rPr lang="zh-CN" altLang="en-US" sz="2000" dirty="0">
                <a:latin typeface="微软雅黑" panose="020B0503020204020204" pitchFamily="34" charset="-122"/>
                <a:ea typeface="微软雅黑" panose="020B0503020204020204" pitchFamily="34" charset="-122"/>
              </a:rPr>
              <a:t>根据调研数据显示，</a:t>
            </a:r>
            <a:r>
              <a:rPr lang="zh-CN" altLang="en-US" sz="2000" b="1" dirty="0">
                <a:latin typeface="微软雅黑" panose="020B0503020204020204" pitchFamily="34" charset="-122"/>
                <a:ea typeface="微软雅黑" panose="020B0503020204020204" pitchFamily="34" charset="-122"/>
              </a:rPr>
              <a:t>用户在婚品选择时最看重创意设计</a:t>
            </a:r>
            <a:r>
              <a:rPr lang="zh-CN" altLang="en-US" sz="2000" dirty="0">
                <a:latin typeface="微软雅黑" panose="020B0503020204020204" pitchFamily="34" charset="-122"/>
                <a:ea typeface="微软雅黑" panose="020B0503020204020204" pitchFamily="34" charset="-122"/>
              </a:rPr>
              <a:t>，其次是质量安全，再次是风格寓意、价格区间和活动优惠。</a:t>
            </a:r>
            <a:endParaRPr lang="en-US" altLang="zh-CN" sz="2000" dirty="0">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zh-CN" sz="2000" b="1" dirty="0">
                <a:latin typeface="微软雅黑" panose="020B0503020204020204" pitchFamily="34" charset="-122"/>
                <a:ea typeface="微软雅黑" panose="020B0503020204020204" pitchFamily="34" charset="-122"/>
              </a:rPr>
              <a:t>婚礼花销品类中，珠宝钻戒、婚宴预订和婚礼策划用户选择较高，</a:t>
            </a:r>
            <a:r>
              <a:rPr lang="zh-CN" altLang="zh-CN" sz="2000" dirty="0">
                <a:latin typeface="微软雅黑" panose="020B0503020204020204" pitchFamily="34" charset="-122"/>
                <a:ea typeface="微软雅黑" panose="020B0503020204020204" pitchFamily="34" charset="-122"/>
              </a:rPr>
              <a:t>用户占比分别为</a:t>
            </a:r>
            <a:r>
              <a:rPr lang="en-US" altLang="zh-CN" sz="2000" dirty="0">
                <a:latin typeface="微软雅黑" panose="020B0503020204020204" pitchFamily="34" charset="-122"/>
                <a:ea typeface="微软雅黑" panose="020B0503020204020204" pitchFamily="34" charset="-122"/>
              </a:rPr>
              <a:t>76.2%</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75.1%</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64.6%</a:t>
            </a:r>
            <a:r>
              <a:rPr lang="zh-CN" altLang="zh-CN" sz="2000" dirty="0">
                <a:latin typeface="微软雅黑" panose="020B0503020204020204" pitchFamily="34" charset="-122"/>
                <a:ea typeface="微软雅黑" panose="020B0503020204020204" pitchFamily="34" charset="-122"/>
              </a:rPr>
              <a:t>，其次为婚纱摄影</a:t>
            </a:r>
            <a:r>
              <a:rPr lang="en-US" altLang="zh-CN" sz="2000" dirty="0">
                <a:latin typeface="微软雅黑" panose="020B0503020204020204" pitchFamily="34" charset="-122"/>
                <a:ea typeface="微软雅黑" panose="020B0503020204020204" pitchFamily="34" charset="-122"/>
              </a:rPr>
              <a:t>62.2%</a:t>
            </a:r>
            <a:r>
              <a:rPr lang="zh-CN" altLang="zh-CN" sz="2000" dirty="0">
                <a:latin typeface="微软雅黑" panose="020B0503020204020204" pitchFamily="34" charset="-122"/>
                <a:ea typeface="微软雅黑" panose="020B0503020204020204" pitchFamily="34" charset="-122"/>
              </a:rPr>
              <a:t>和婚礼礼服</a:t>
            </a:r>
            <a:r>
              <a:rPr lang="en-US" altLang="zh-CN" sz="2000" dirty="0">
                <a:latin typeface="微软雅黑" panose="020B0503020204020204" pitchFamily="34" charset="-122"/>
                <a:ea typeface="微软雅黑" panose="020B0503020204020204" pitchFamily="34" charset="-122"/>
              </a:rPr>
              <a:t>53.4%</a:t>
            </a:r>
            <a:r>
              <a:rPr lang="zh-CN" altLang="zh-CN" sz="2000" dirty="0">
                <a:latin typeface="微软雅黑" panose="020B0503020204020204" pitchFamily="34" charset="-122"/>
                <a:ea typeface="微软雅黑" panose="020B0503020204020204" pitchFamily="34" charset="-122"/>
              </a:rPr>
              <a:t>。备婚用户结婚花销品类选择主要受传统婚姻观及核心用户群体结婚消费观念影响。</a:t>
            </a:r>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7391351" y="1234375"/>
            <a:ext cx="2880319" cy="2698681"/>
          </a:xfrm>
          <a:prstGeom prst="rect">
            <a:avLst/>
          </a:prstGeom>
          <a:noFill/>
          <a:ln>
            <a:noFill/>
          </a:ln>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6824726" y="4005064"/>
            <a:ext cx="4959112" cy="2852936"/>
          </a:xfrm>
          <a:prstGeom prst="rect">
            <a:avLst/>
          </a:prstGeom>
          <a:noFill/>
          <a:ln>
            <a:noFill/>
          </a:ln>
        </p:spPr>
      </p:pic>
    </p:spTree>
    <p:extLst>
      <p:ext uri="{BB962C8B-B14F-4D97-AF65-F5344CB8AC3E}">
        <p14:creationId xmlns:p14="http://schemas.microsoft.com/office/powerpoint/2010/main" val="2964947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p:tgtEl>
                                          <p:spTgt spid="22"/>
                                        </p:tgtEl>
                                        <p:attrNameLst>
                                          <p:attrName>ppt_x</p:attrName>
                                        </p:attrNameLst>
                                      </p:cBhvr>
                                      <p:tavLst>
                                        <p:tav tm="0">
                                          <p:val>
                                            <p:strVal val="#ppt_x-#ppt_w*1.125000"/>
                                          </p:val>
                                        </p:tav>
                                        <p:tav tm="100000">
                                          <p:val>
                                            <p:strVal val="#ppt_x"/>
                                          </p:val>
                                        </p:tav>
                                      </p:tavLst>
                                    </p:anim>
                                    <p:animEffect transition="in" filter="wipe(right)">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5"/>
          <p:cNvSpPr/>
          <p:nvPr/>
        </p:nvSpPr>
        <p:spPr bwMode="auto">
          <a:xfrm>
            <a:off x="3248293" y="3623033"/>
            <a:ext cx="2467715" cy="3234967"/>
          </a:xfrm>
          <a:custGeom>
            <a:avLst/>
            <a:gdLst>
              <a:gd name="T0" fmla="*/ 417 w 492"/>
              <a:gd name="T1" fmla="*/ 473 h 789"/>
              <a:gd name="T2" fmla="*/ 273 w 492"/>
              <a:gd name="T3" fmla="*/ 181 h 789"/>
              <a:gd name="T4" fmla="*/ 22 w 492"/>
              <a:gd name="T5" fmla="*/ 2 h 789"/>
              <a:gd name="T6" fmla="*/ 2 w 492"/>
              <a:gd name="T7" fmla="*/ 14 h 789"/>
              <a:gd name="T8" fmla="*/ 14 w 492"/>
              <a:gd name="T9" fmla="*/ 34 h 789"/>
              <a:gd name="T10" fmla="*/ 29 w 492"/>
              <a:gd name="T11" fmla="*/ 37 h 789"/>
              <a:gd name="T12" fmla="*/ 387 w 492"/>
              <a:gd name="T13" fmla="*/ 483 h 789"/>
              <a:gd name="T14" fmla="*/ 460 w 492"/>
              <a:gd name="T15" fmla="*/ 789 h 789"/>
              <a:gd name="T16" fmla="*/ 476 w 492"/>
              <a:gd name="T17" fmla="*/ 789 h 789"/>
              <a:gd name="T18" fmla="*/ 492 w 492"/>
              <a:gd name="T19" fmla="*/ 789 h 789"/>
              <a:gd name="T20" fmla="*/ 417 w 492"/>
              <a:gd name="T21" fmla="*/ 47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789">
                <a:moveTo>
                  <a:pt x="417" y="473"/>
                </a:moveTo>
                <a:cubicBezTo>
                  <a:pt x="378" y="355"/>
                  <a:pt x="329" y="257"/>
                  <a:pt x="273" y="181"/>
                </a:cubicBezTo>
                <a:cubicBezTo>
                  <a:pt x="201" y="85"/>
                  <a:pt x="117" y="25"/>
                  <a:pt x="22" y="2"/>
                </a:cubicBezTo>
                <a:cubicBezTo>
                  <a:pt x="13" y="0"/>
                  <a:pt x="5" y="6"/>
                  <a:pt x="2" y="14"/>
                </a:cubicBezTo>
                <a:cubicBezTo>
                  <a:pt x="0" y="23"/>
                  <a:pt x="6" y="31"/>
                  <a:pt x="14" y="34"/>
                </a:cubicBezTo>
                <a:cubicBezTo>
                  <a:pt x="19" y="35"/>
                  <a:pt x="24" y="36"/>
                  <a:pt x="29" y="37"/>
                </a:cubicBezTo>
                <a:cubicBezTo>
                  <a:pt x="219" y="92"/>
                  <a:pt x="328" y="308"/>
                  <a:pt x="387" y="483"/>
                </a:cubicBezTo>
                <a:cubicBezTo>
                  <a:pt x="426" y="601"/>
                  <a:pt x="448" y="716"/>
                  <a:pt x="460" y="789"/>
                </a:cubicBezTo>
                <a:cubicBezTo>
                  <a:pt x="476" y="789"/>
                  <a:pt x="476" y="789"/>
                  <a:pt x="476" y="789"/>
                </a:cubicBezTo>
                <a:cubicBezTo>
                  <a:pt x="492" y="789"/>
                  <a:pt x="492" y="789"/>
                  <a:pt x="492" y="789"/>
                </a:cubicBezTo>
                <a:cubicBezTo>
                  <a:pt x="481" y="715"/>
                  <a:pt x="458" y="596"/>
                  <a:pt x="417" y="473"/>
                </a:cubicBezTo>
                <a:close/>
              </a:path>
            </a:pathLst>
          </a:custGeom>
          <a:solidFill>
            <a:schemeClr val="bg2">
              <a:lumMod val="7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7" name="Freeform 6"/>
          <p:cNvSpPr/>
          <p:nvPr/>
        </p:nvSpPr>
        <p:spPr bwMode="auto">
          <a:xfrm>
            <a:off x="6408513" y="3522827"/>
            <a:ext cx="2441268" cy="3335173"/>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rgbClr val="7F9E40"/>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8" name="Freeform 7"/>
          <p:cNvSpPr/>
          <p:nvPr/>
        </p:nvSpPr>
        <p:spPr bwMode="auto">
          <a:xfrm>
            <a:off x="5234020" y="2931613"/>
            <a:ext cx="635623" cy="3926387"/>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chemeClr val="accent3">
              <a:lumMod val="60000"/>
              <a:lumOff val="4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9" name="Freeform 8"/>
          <p:cNvSpPr/>
          <p:nvPr/>
        </p:nvSpPr>
        <p:spPr bwMode="auto">
          <a:xfrm>
            <a:off x="6235894" y="2931613"/>
            <a:ext cx="635623" cy="3926387"/>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chemeClr val="bg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40" name="组合 39"/>
          <p:cNvGrpSpPr/>
          <p:nvPr/>
        </p:nvGrpSpPr>
        <p:grpSpPr>
          <a:xfrm>
            <a:off x="2045831" y="3252271"/>
            <a:ext cx="801644" cy="801644"/>
            <a:chOff x="1661160" y="2430780"/>
            <a:chExt cx="609600" cy="609600"/>
          </a:xfrm>
          <a:solidFill>
            <a:schemeClr val="bg2">
              <a:lumMod val="75000"/>
            </a:schemeClr>
          </a:solidFill>
        </p:grpSpPr>
        <p:sp>
          <p:nvSpPr>
            <p:cNvPr id="41" name="椭圆 40"/>
            <p:cNvSpPr/>
            <p:nvPr/>
          </p:nvSpPr>
          <p:spPr>
            <a:xfrm>
              <a:off x="1661160" y="2430780"/>
              <a:ext cx="609600" cy="609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42" name="Freeform 5"/>
            <p:cNvSpPr>
              <a:spLocks noEditPoints="1"/>
            </p:cNvSpPr>
            <p:nvPr/>
          </p:nvSpPr>
          <p:spPr bwMode="auto">
            <a:xfrm>
              <a:off x="1825625" y="2574925"/>
              <a:ext cx="282575" cy="320675"/>
            </a:xfrm>
            <a:custGeom>
              <a:avLst/>
              <a:gdLst>
                <a:gd name="T0" fmla="*/ 1451 w 2904"/>
                <a:gd name="T1" fmla="*/ 0 h 3295"/>
                <a:gd name="T2" fmla="*/ 0 w 2904"/>
                <a:gd name="T3" fmla="*/ 425 h 3295"/>
                <a:gd name="T4" fmla="*/ 1451 w 2904"/>
                <a:gd name="T5" fmla="*/ 3295 h 3295"/>
                <a:gd name="T6" fmla="*/ 2904 w 2904"/>
                <a:gd name="T7" fmla="*/ 425 h 3295"/>
                <a:gd name="T8" fmla="*/ 2694 w 2904"/>
                <a:gd name="T9" fmla="*/ 1967 h 3295"/>
                <a:gd name="T10" fmla="*/ 208 w 2904"/>
                <a:gd name="T11" fmla="*/ 1967 h 3295"/>
                <a:gd name="T12" fmla="*/ 798 w 2904"/>
                <a:gd name="T13" fmla="*/ 571 h 3295"/>
                <a:gd name="T14" fmla="*/ 2104 w 2904"/>
                <a:gd name="T15" fmla="*/ 571 h 3295"/>
                <a:gd name="T16" fmla="*/ 2694 w 2904"/>
                <a:gd name="T17" fmla="*/ 1967 h 3295"/>
                <a:gd name="T18" fmla="*/ 885 w 2904"/>
                <a:gd name="T19" fmla="*/ 943 h 3295"/>
                <a:gd name="T20" fmla="*/ 695 w 2904"/>
                <a:gd name="T21" fmla="*/ 1307 h 3295"/>
                <a:gd name="T22" fmla="*/ 597 w 2904"/>
                <a:gd name="T23" fmla="*/ 1562 h 3295"/>
                <a:gd name="T24" fmla="*/ 662 w 2904"/>
                <a:gd name="T25" fmla="*/ 1613 h 3295"/>
                <a:gd name="T26" fmla="*/ 720 w 2904"/>
                <a:gd name="T27" fmla="*/ 1564 h 3295"/>
                <a:gd name="T28" fmla="*/ 973 w 2904"/>
                <a:gd name="T29" fmla="*/ 2236 h 3295"/>
                <a:gd name="T30" fmla="*/ 1053 w 2904"/>
                <a:gd name="T31" fmla="*/ 1198 h 3295"/>
                <a:gd name="T32" fmla="*/ 1146 w 2904"/>
                <a:gd name="T33" fmla="*/ 1035 h 3295"/>
                <a:gd name="T34" fmla="*/ 1923 w 2904"/>
                <a:gd name="T35" fmla="*/ 1727 h 3295"/>
                <a:gd name="T36" fmla="*/ 2268 w 2904"/>
                <a:gd name="T37" fmla="*/ 1611 h 3295"/>
                <a:gd name="T38" fmla="*/ 1811 w 2904"/>
                <a:gd name="T39" fmla="*/ 1455 h 3295"/>
                <a:gd name="T40" fmla="*/ 2148 w 2904"/>
                <a:gd name="T41" fmla="*/ 1408 h 3295"/>
                <a:gd name="T42" fmla="*/ 2182 w 2904"/>
                <a:gd name="T43" fmla="*/ 1158 h 3295"/>
                <a:gd name="T44" fmla="*/ 2051 w 2904"/>
                <a:gd name="T45" fmla="*/ 989 h 3295"/>
                <a:gd name="T46" fmla="*/ 1414 w 2904"/>
                <a:gd name="T47" fmla="*/ 1024 h 3295"/>
                <a:gd name="T48" fmla="*/ 1163 w 2904"/>
                <a:gd name="T49" fmla="*/ 993 h 3295"/>
                <a:gd name="T50" fmla="*/ 1414 w 2904"/>
                <a:gd name="T51" fmla="*/ 1479 h 3295"/>
                <a:gd name="T52" fmla="*/ 1547 w 2904"/>
                <a:gd name="T53" fmla="*/ 1455 h 3295"/>
                <a:gd name="T54" fmla="*/ 1076 w 2904"/>
                <a:gd name="T55" fmla="*/ 1611 h 3295"/>
                <a:gd name="T56" fmla="*/ 1318 w 2904"/>
                <a:gd name="T57" fmla="*/ 1727 h 3295"/>
                <a:gd name="T58" fmla="*/ 1254 w 2904"/>
                <a:gd name="T59" fmla="*/ 1909 h 3295"/>
                <a:gd name="T60" fmla="*/ 1076 w 2904"/>
                <a:gd name="T61" fmla="*/ 2126 h 3295"/>
                <a:gd name="T62" fmla="*/ 1327 w 2904"/>
                <a:gd name="T63" fmla="*/ 2094 h 3295"/>
                <a:gd name="T64" fmla="*/ 1505 w 2904"/>
                <a:gd name="T65" fmla="*/ 1875 h 3295"/>
                <a:gd name="T66" fmla="*/ 1547 w 2904"/>
                <a:gd name="T67" fmla="*/ 2234 h 3295"/>
                <a:gd name="T68" fmla="*/ 1811 w 2904"/>
                <a:gd name="T69" fmla="*/ 1787 h 3295"/>
                <a:gd name="T70" fmla="*/ 1928 w 2904"/>
                <a:gd name="T71" fmla="*/ 1976 h 3295"/>
                <a:gd name="T72" fmla="*/ 2161 w 2904"/>
                <a:gd name="T73" fmla="*/ 2200 h 3295"/>
                <a:gd name="T74" fmla="*/ 2163 w 2904"/>
                <a:gd name="T75" fmla="*/ 1943 h 3295"/>
                <a:gd name="T76" fmla="*/ 1414 w 2904"/>
                <a:gd name="T77" fmla="*/ 1343 h 3295"/>
                <a:gd name="T78" fmla="*/ 1541 w 2904"/>
                <a:gd name="T79" fmla="*/ 1111 h 3295"/>
                <a:gd name="T80" fmla="*/ 1811 w 2904"/>
                <a:gd name="T81" fmla="*/ 1091 h 3295"/>
                <a:gd name="T82" fmla="*/ 1931 w 2904"/>
                <a:gd name="T83" fmla="*/ 1182 h 3295"/>
                <a:gd name="T84" fmla="*/ 1918 w 2904"/>
                <a:gd name="T85" fmla="*/ 1299 h 3295"/>
                <a:gd name="T86" fmla="*/ 1811 w 2904"/>
                <a:gd name="T87" fmla="*/ 1343 h 3295"/>
                <a:gd name="T88" fmla="*/ 1414 w 2904"/>
                <a:gd name="T89" fmla="*/ 1343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4" h="3295">
                  <a:moveTo>
                    <a:pt x="2196" y="390"/>
                  </a:moveTo>
                  <a:cubicBezTo>
                    <a:pt x="1571" y="264"/>
                    <a:pt x="1451" y="0"/>
                    <a:pt x="1451" y="0"/>
                  </a:cubicBezTo>
                  <a:cubicBezTo>
                    <a:pt x="1451" y="0"/>
                    <a:pt x="1062" y="319"/>
                    <a:pt x="708" y="390"/>
                  </a:cubicBezTo>
                  <a:cubicBezTo>
                    <a:pt x="354" y="461"/>
                    <a:pt x="0" y="425"/>
                    <a:pt x="0" y="425"/>
                  </a:cubicBezTo>
                  <a:cubicBezTo>
                    <a:pt x="0" y="425"/>
                    <a:pt x="35" y="1311"/>
                    <a:pt x="35" y="2020"/>
                  </a:cubicBezTo>
                  <a:cubicBezTo>
                    <a:pt x="35" y="2728"/>
                    <a:pt x="1451" y="3295"/>
                    <a:pt x="1451" y="3295"/>
                  </a:cubicBezTo>
                  <a:cubicBezTo>
                    <a:pt x="1451" y="3295"/>
                    <a:pt x="2869" y="2709"/>
                    <a:pt x="2869" y="2020"/>
                  </a:cubicBezTo>
                  <a:cubicBezTo>
                    <a:pt x="2869" y="1311"/>
                    <a:pt x="2904" y="425"/>
                    <a:pt x="2904" y="425"/>
                  </a:cubicBezTo>
                  <a:cubicBezTo>
                    <a:pt x="2904" y="425"/>
                    <a:pt x="2550" y="461"/>
                    <a:pt x="2196" y="390"/>
                  </a:cubicBezTo>
                  <a:close/>
                  <a:moveTo>
                    <a:pt x="2694" y="1967"/>
                  </a:moveTo>
                  <a:cubicBezTo>
                    <a:pt x="2694" y="2558"/>
                    <a:pt x="1450" y="3060"/>
                    <a:pt x="1450" y="3060"/>
                  </a:cubicBezTo>
                  <a:cubicBezTo>
                    <a:pt x="1450" y="3060"/>
                    <a:pt x="208" y="2575"/>
                    <a:pt x="208" y="1967"/>
                  </a:cubicBezTo>
                  <a:cubicBezTo>
                    <a:pt x="208" y="1360"/>
                    <a:pt x="177" y="601"/>
                    <a:pt x="177" y="601"/>
                  </a:cubicBezTo>
                  <a:cubicBezTo>
                    <a:pt x="177" y="601"/>
                    <a:pt x="488" y="632"/>
                    <a:pt x="798" y="571"/>
                  </a:cubicBezTo>
                  <a:cubicBezTo>
                    <a:pt x="1109" y="510"/>
                    <a:pt x="1450" y="237"/>
                    <a:pt x="1450" y="237"/>
                  </a:cubicBezTo>
                  <a:cubicBezTo>
                    <a:pt x="1450" y="237"/>
                    <a:pt x="1555" y="464"/>
                    <a:pt x="2104" y="571"/>
                  </a:cubicBezTo>
                  <a:cubicBezTo>
                    <a:pt x="2414" y="632"/>
                    <a:pt x="2725" y="601"/>
                    <a:pt x="2725" y="601"/>
                  </a:cubicBezTo>
                  <a:cubicBezTo>
                    <a:pt x="2725" y="601"/>
                    <a:pt x="2694" y="1360"/>
                    <a:pt x="2694" y="1967"/>
                  </a:cubicBezTo>
                  <a:close/>
                  <a:moveTo>
                    <a:pt x="1146" y="1035"/>
                  </a:moveTo>
                  <a:cubicBezTo>
                    <a:pt x="885" y="943"/>
                    <a:pt x="885" y="943"/>
                    <a:pt x="885" y="943"/>
                  </a:cubicBezTo>
                  <a:cubicBezTo>
                    <a:pt x="864" y="1001"/>
                    <a:pt x="837" y="1061"/>
                    <a:pt x="805" y="1124"/>
                  </a:cubicBezTo>
                  <a:cubicBezTo>
                    <a:pt x="776" y="1178"/>
                    <a:pt x="739" y="1239"/>
                    <a:pt x="695" y="1307"/>
                  </a:cubicBezTo>
                  <a:cubicBezTo>
                    <a:pt x="651" y="1374"/>
                    <a:pt x="597" y="1443"/>
                    <a:pt x="533" y="1511"/>
                  </a:cubicBezTo>
                  <a:cubicBezTo>
                    <a:pt x="597" y="1562"/>
                    <a:pt x="597" y="1562"/>
                    <a:pt x="597" y="1562"/>
                  </a:cubicBezTo>
                  <a:cubicBezTo>
                    <a:pt x="613" y="1575"/>
                    <a:pt x="628" y="1588"/>
                    <a:pt x="641" y="1598"/>
                  </a:cubicBezTo>
                  <a:cubicBezTo>
                    <a:pt x="654" y="1609"/>
                    <a:pt x="661" y="1614"/>
                    <a:pt x="662" y="1613"/>
                  </a:cubicBezTo>
                  <a:cubicBezTo>
                    <a:pt x="672" y="1604"/>
                    <a:pt x="682" y="1596"/>
                    <a:pt x="691" y="1588"/>
                  </a:cubicBezTo>
                  <a:cubicBezTo>
                    <a:pt x="701" y="1581"/>
                    <a:pt x="710" y="1572"/>
                    <a:pt x="720" y="1564"/>
                  </a:cubicBezTo>
                  <a:cubicBezTo>
                    <a:pt x="720" y="2236"/>
                    <a:pt x="720" y="2236"/>
                    <a:pt x="720" y="2236"/>
                  </a:cubicBezTo>
                  <a:cubicBezTo>
                    <a:pt x="973" y="2236"/>
                    <a:pt x="973" y="2236"/>
                    <a:pt x="973" y="2236"/>
                  </a:cubicBezTo>
                  <a:cubicBezTo>
                    <a:pt x="973" y="1305"/>
                    <a:pt x="973" y="1305"/>
                    <a:pt x="973" y="1305"/>
                  </a:cubicBezTo>
                  <a:cubicBezTo>
                    <a:pt x="1004" y="1266"/>
                    <a:pt x="1031" y="1231"/>
                    <a:pt x="1053" y="1198"/>
                  </a:cubicBezTo>
                  <a:cubicBezTo>
                    <a:pt x="1075" y="1165"/>
                    <a:pt x="1093" y="1137"/>
                    <a:pt x="1106" y="1113"/>
                  </a:cubicBezTo>
                  <a:cubicBezTo>
                    <a:pt x="1123" y="1084"/>
                    <a:pt x="1136" y="1058"/>
                    <a:pt x="1146" y="1035"/>
                  </a:cubicBezTo>
                  <a:close/>
                  <a:moveTo>
                    <a:pt x="2035" y="1848"/>
                  </a:moveTo>
                  <a:cubicBezTo>
                    <a:pt x="1990" y="1811"/>
                    <a:pt x="1953" y="1771"/>
                    <a:pt x="1923" y="1727"/>
                  </a:cubicBezTo>
                  <a:cubicBezTo>
                    <a:pt x="2268" y="1727"/>
                    <a:pt x="2268" y="1727"/>
                    <a:pt x="2268" y="1727"/>
                  </a:cubicBezTo>
                  <a:cubicBezTo>
                    <a:pt x="2268" y="1611"/>
                    <a:pt x="2268" y="1611"/>
                    <a:pt x="2268" y="1611"/>
                  </a:cubicBezTo>
                  <a:cubicBezTo>
                    <a:pt x="1811" y="1611"/>
                    <a:pt x="1811" y="1611"/>
                    <a:pt x="1811" y="1611"/>
                  </a:cubicBezTo>
                  <a:cubicBezTo>
                    <a:pt x="1811" y="1455"/>
                    <a:pt x="1811" y="1455"/>
                    <a:pt x="1811" y="1455"/>
                  </a:cubicBezTo>
                  <a:cubicBezTo>
                    <a:pt x="2011" y="1455"/>
                    <a:pt x="2011" y="1455"/>
                    <a:pt x="2011" y="1455"/>
                  </a:cubicBezTo>
                  <a:cubicBezTo>
                    <a:pt x="2080" y="1455"/>
                    <a:pt x="2125" y="1440"/>
                    <a:pt x="2148" y="1408"/>
                  </a:cubicBezTo>
                  <a:cubicBezTo>
                    <a:pt x="2170" y="1377"/>
                    <a:pt x="2182" y="1334"/>
                    <a:pt x="2182" y="1280"/>
                  </a:cubicBezTo>
                  <a:cubicBezTo>
                    <a:pt x="2182" y="1158"/>
                    <a:pt x="2182" y="1158"/>
                    <a:pt x="2182" y="1158"/>
                  </a:cubicBezTo>
                  <a:cubicBezTo>
                    <a:pt x="2182" y="1111"/>
                    <a:pt x="2173" y="1074"/>
                    <a:pt x="2156" y="1046"/>
                  </a:cubicBezTo>
                  <a:cubicBezTo>
                    <a:pt x="2140" y="1018"/>
                    <a:pt x="2104" y="999"/>
                    <a:pt x="2051" y="989"/>
                  </a:cubicBezTo>
                  <a:cubicBezTo>
                    <a:pt x="1997" y="978"/>
                    <a:pt x="1919" y="977"/>
                    <a:pt x="1818" y="983"/>
                  </a:cubicBezTo>
                  <a:cubicBezTo>
                    <a:pt x="1717" y="990"/>
                    <a:pt x="1582" y="1004"/>
                    <a:pt x="1414" y="1024"/>
                  </a:cubicBezTo>
                  <a:cubicBezTo>
                    <a:pt x="1414" y="993"/>
                    <a:pt x="1414" y="993"/>
                    <a:pt x="1414" y="993"/>
                  </a:cubicBezTo>
                  <a:cubicBezTo>
                    <a:pt x="1163" y="993"/>
                    <a:pt x="1163" y="993"/>
                    <a:pt x="1163" y="993"/>
                  </a:cubicBezTo>
                  <a:cubicBezTo>
                    <a:pt x="1163" y="1479"/>
                    <a:pt x="1163" y="1479"/>
                    <a:pt x="1163" y="1479"/>
                  </a:cubicBezTo>
                  <a:cubicBezTo>
                    <a:pt x="1414" y="1479"/>
                    <a:pt x="1414" y="1479"/>
                    <a:pt x="1414" y="1479"/>
                  </a:cubicBezTo>
                  <a:cubicBezTo>
                    <a:pt x="1414" y="1455"/>
                    <a:pt x="1414" y="1455"/>
                    <a:pt x="1414" y="1455"/>
                  </a:cubicBezTo>
                  <a:cubicBezTo>
                    <a:pt x="1547" y="1455"/>
                    <a:pt x="1547" y="1455"/>
                    <a:pt x="1547" y="1455"/>
                  </a:cubicBezTo>
                  <a:cubicBezTo>
                    <a:pt x="1547" y="1611"/>
                    <a:pt x="1547" y="1611"/>
                    <a:pt x="1547" y="1611"/>
                  </a:cubicBezTo>
                  <a:cubicBezTo>
                    <a:pt x="1076" y="1611"/>
                    <a:pt x="1076" y="1611"/>
                    <a:pt x="1076" y="1611"/>
                  </a:cubicBezTo>
                  <a:cubicBezTo>
                    <a:pt x="1076" y="1727"/>
                    <a:pt x="1076" y="1727"/>
                    <a:pt x="1076" y="1727"/>
                  </a:cubicBezTo>
                  <a:cubicBezTo>
                    <a:pt x="1318" y="1727"/>
                    <a:pt x="1318" y="1727"/>
                    <a:pt x="1318" y="1727"/>
                  </a:cubicBezTo>
                  <a:cubicBezTo>
                    <a:pt x="1313" y="1749"/>
                    <a:pt x="1306" y="1776"/>
                    <a:pt x="1296" y="1808"/>
                  </a:cubicBezTo>
                  <a:cubicBezTo>
                    <a:pt x="1287" y="1840"/>
                    <a:pt x="1273" y="1873"/>
                    <a:pt x="1254" y="1909"/>
                  </a:cubicBezTo>
                  <a:cubicBezTo>
                    <a:pt x="1236" y="1945"/>
                    <a:pt x="1212" y="1981"/>
                    <a:pt x="1183" y="2019"/>
                  </a:cubicBezTo>
                  <a:cubicBezTo>
                    <a:pt x="1154" y="2056"/>
                    <a:pt x="1119" y="2092"/>
                    <a:pt x="1076" y="2126"/>
                  </a:cubicBezTo>
                  <a:cubicBezTo>
                    <a:pt x="1176" y="2220"/>
                    <a:pt x="1176" y="2220"/>
                    <a:pt x="1176" y="2220"/>
                  </a:cubicBezTo>
                  <a:cubicBezTo>
                    <a:pt x="1234" y="2176"/>
                    <a:pt x="1285" y="2134"/>
                    <a:pt x="1327" y="2094"/>
                  </a:cubicBezTo>
                  <a:cubicBezTo>
                    <a:pt x="1370" y="2053"/>
                    <a:pt x="1406" y="2015"/>
                    <a:pt x="1435" y="1978"/>
                  </a:cubicBezTo>
                  <a:cubicBezTo>
                    <a:pt x="1464" y="1941"/>
                    <a:pt x="1488" y="1907"/>
                    <a:pt x="1505" y="1875"/>
                  </a:cubicBezTo>
                  <a:cubicBezTo>
                    <a:pt x="1523" y="1843"/>
                    <a:pt x="1537" y="1814"/>
                    <a:pt x="1547" y="1789"/>
                  </a:cubicBezTo>
                  <a:cubicBezTo>
                    <a:pt x="1547" y="2234"/>
                    <a:pt x="1547" y="2234"/>
                    <a:pt x="1547" y="2234"/>
                  </a:cubicBezTo>
                  <a:cubicBezTo>
                    <a:pt x="1811" y="2234"/>
                    <a:pt x="1811" y="2234"/>
                    <a:pt x="1811" y="2234"/>
                  </a:cubicBezTo>
                  <a:cubicBezTo>
                    <a:pt x="1811" y="1787"/>
                    <a:pt x="1811" y="1787"/>
                    <a:pt x="1811" y="1787"/>
                  </a:cubicBezTo>
                  <a:cubicBezTo>
                    <a:pt x="1823" y="1812"/>
                    <a:pt x="1839" y="1841"/>
                    <a:pt x="1858" y="1874"/>
                  </a:cubicBezTo>
                  <a:cubicBezTo>
                    <a:pt x="1876" y="1906"/>
                    <a:pt x="1900" y="1941"/>
                    <a:pt x="1928" y="1976"/>
                  </a:cubicBezTo>
                  <a:cubicBezTo>
                    <a:pt x="1956" y="2012"/>
                    <a:pt x="1989" y="2049"/>
                    <a:pt x="2027" y="2087"/>
                  </a:cubicBezTo>
                  <a:cubicBezTo>
                    <a:pt x="2065" y="2125"/>
                    <a:pt x="2110" y="2162"/>
                    <a:pt x="2161" y="2200"/>
                  </a:cubicBezTo>
                  <a:cubicBezTo>
                    <a:pt x="2311" y="2026"/>
                    <a:pt x="2311" y="2026"/>
                    <a:pt x="2311" y="2026"/>
                  </a:cubicBezTo>
                  <a:cubicBezTo>
                    <a:pt x="2261" y="2002"/>
                    <a:pt x="2212" y="1974"/>
                    <a:pt x="2163" y="1943"/>
                  </a:cubicBezTo>
                  <a:cubicBezTo>
                    <a:pt x="2122" y="1916"/>
                    <a:pt x="2079" y="1884"/>
                    <a:pt x="2035" y="1848"/>
                  </a:cubicBezTo>
                  <a:close/>
                  <a:moveTo>
                    <a:pt x="1414" y="1343"/>
                  </a:moveTo>
                  <a:cubicBezTo>
                    <a:pt x="1414" y="1129"/>
                    <a:pt x="1414" y="1129"/>
                    <a:pt x="1414" y="1129"/>
                  </a:cubicBezTo>
                  <a:cubicBezTo>
                    <a:pt x="1455" y="1122"/>
                    <a:pt x="1497" y="1116"/>
                    <a:pt x="1541" y="1111"/>
                  </a:cubicBezTo>
                  <a:cubicBezTo>
                    <a:pt x="1578" y="1106"/>
                    <a:pt x="1621" y="1102"/>
                    <a:pt x="1668" y="1097"/>
                  </a:cubicBezTo>
                  <a:cubicBezTo>
                    <a:pt x="1716" y="1093"/>
                    <a:pt x="1763" y="1091"/>
                    <a:pt x="1811" y="1091"/>
                  </a:cubicBezTo>
                  <a:cubicBezTo>
                    <a:pt x="1863" y="1091"/>
                    <a:pt x="1896" y="1100"/>
                    <a:pt x="1910" y="1116"/>
                  </a:cubicBezTo>
                  <a:cubicBezTo>
                    <a:pt x="1924" y="1133"/>
                    <a:pt x="1931" y="1155"/>
                    <a:pt x="1931" y="1182"/>
                  </a:cubicBezTo>
                  <a:cubicBezTo>
                    <a:pt x="1931" y="1254"/>
                    <a:pt x="1931" y="1254"/>
                    <a:pt x="1931" y="1254"/>
                  </a:cubicBezTo>
                  <a:cubicBezTo>
                    <a:pt x="1929" y="1271"/>
                    <a:pt x="1925" y="1286"/>
                    <a:pt x="1918" y="1299"/>
                  </a:cubicBezTo>
                  <a:cubicBezTo>
                    <a:pt x="1910" y="1310"/>
                    <a:pt x="1899" y="1320"/>
                    <a:pt x="1883" y="1329"/>
                  </a:cubicBezTo>
                  <a:cubicBezTo>
                    <a:pt x="1867" y="1338"/>
                    <a:pt x="1843" y="1343"/>
                    <a:pt x="1811" y="1343"/>
                  </a:cubicBezTo>
                  <a:cubicBezTo>
                    <a:pt x="1414" y="1343"/>
                    <a:pt x="1414" y="1343"/>
                    <a:pt x="1414" y="1343"/>
                  </a:cubicBezTo>
                  <a:close/>
                  <a:moveTo>
                    <a:pt x="1414" y="1343"/>
                  </a:moveTo>
                  <a:cubicBezTo>
                    <a:pt x="1414" y="1343"/>
                    <a:pt x="1414" y="1343"/>
                    <a:pt x="1414" y="1343"/>
                  </a:cubicBezTo>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43" name="组合 42"/>
          <p:cNvGrpSpPr/>
          <p:nvPr/>
        </p:nvGrpSpPr>
        <p:grpSpPr>
          <a:xfrm>
            <a:off x="6495273" y="1979661"/>
            <a:ext cx="801644" cy="801644"/>
            <a:chOff x="5128260" y="2514600"/>
            <a:chExt cx="609600" cy="609600"/>
          </a:xfrm>
        </p:grpSpPr>
        <p:sp>
          <p:nvSpPr>
            <p:cNvPr id="44" name="椭圆 43"/>
            <p:cNvSpPr/>
            <p:nvPr/>
          </p:nvSpPr>
          <p:spPr>
            <a:xfrm>
              <a:off x="5128260" y="2514600"/>
              <a:ext cx="609600" cy="6096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45" name="Freeform 9"/>
            <p:cNvSpPr>
              <a:spLocks noEditPoints="1"/>
            </p:cNvSpPr>
            <p:nvPr/>
          </p:nvSpPr>
          <p:spPr bwMode="auto">
            <a:xfrm>
              <a:off x="5238147" y="2683944"/>
              <a:ext cx="367316" cy="287855"/>
            </a:xfrm>
            <a:custGeom>
              <a:avLst/>
              <a:gdLst>
                <a:gd name="T0" fmla="*/ 2734 w 2822"/>
                <a:gd name="T1" fmla="*/ 134 h 2210"/>
                <a:gd name="T2" fmla="*/ 2612 w 2822"/>
                <a:gd name="T3" fmla="*/ 209 h 2210"/>
                <a:gd name="T4" fmla="*/ 2583 w 2822"/>
                <a:gd name="T5" fmla="*/ 333 h 2210"/>
                <a:gd name="T6" fmla="*/ 720 w 2822"/>
                <a:gd name="T7" fmla="*/ 333 h 2210"/>
                <a:gd name="T8" fmla="*/ 666 w 2822"/>
                <a:gd name="T9" fmla="*/ 80 h 2210"/>
                <a:gd name="T10" fmla="*/ 567 w 2822"/>
                <a:gd name="T11" fmla="*/ 0 h 2210"/>
                <a:gd name="T12" fmla="*/ 101 w 2822"/>
                <a:gd name="T13" fmla="*/ 0 h 2210"/>
                <a:gd name="T14" fmla="*/ 0 w 2822"/>
                <a:gd name="T15" fmla="*/ 101 h 2210"/>
                <a:gd name="T16" fmla="*/ 101 w 2822"/>
                <a:gd name="T17" fmla="*/ 203 h 2210"/>
                <a:gd name="T18" fmla="*/ 485 w 2822"/>
                <a:gd name="T19" fmla="*/ 203 h 2210"/>
                <a:gd name="T20" fmla="*/ 746 w 2822"/>
                <a:gd name="T21" fmla="*/ 1432 h 2210"/>
                <a:gd name="T22" fmla="*/ 846 w 2822"/>
                <a:gd name="T23" fmla="*/ 1512 h 2210"/>
                <a:gd name="T24" fmla="*/ 2435 w 2822"/>
                <a:gd name="T25" fmla="*/ 1512 h 2210"/>
                <a:gd name="T26" fmla="*/ 2534 w 2822"/>
                <a:gd name="T27" fmla="*/ 1433 h 2210"/>
                <a:gd name="T28" fmla="*/ 2809 w 2822"/>
                <a:gd name="T29" fmla="*/ 255 h 2210"/>
                <a:gd name="T30" fmla="*/ 2734 w 2822"/>
                <a:gd name="T31" fmla="*/ 134 h 2210"/>
                <a:gd name="T32" fmla="*/ 1404 w 2822"/>
                <a:gd name="T33" fmla="*/ 842 h 2210"/>
                <a:gd name="T34" fmla="*/ 1404 w 2822"/>
                <a:gd name="T35" fmla="*/ 536 h 2210"/>
                <a:gd name="T36" fmla="*/ 1895 w 2822"/>
                <a:gd name="T37" fmla="*/ 536 h 2210"/>
                <a:gd name="T38" fmla="*/ 1895 w 2822"/>
                <a:gd name="T39" fmla="*/ 842 h 2210"/>
                <a:gd name="T40" fmla="*/ 1404 w 2822"/>
                <a:gd name="T41" fmla="*/ 842 h 2210"/>
                <a:gd name="T42" fmla="*/ 1895 w 2822"/>
                <a:gd name="T43" fmla="*/ 963 h 2210"/>
                <a:gd name="T44" fmla="*/ 1895 w 2822"/>
                <a:gd name="T45" fmla="*/ 1309 h 2210"/>
                <a:gd name="T46" fmla="*/ 1404 w 2822"/>
                <a:gd name="T47" fmla="*/ 1309 h 2210"/>
                <a:gd name="T48" fmla="*/ 1404 w 2822"/>
                <a:gd name="T49" fmla="*/ 963 h 2210"/>
                <a:gd name="T50" fmla="*/ 1895 w 2822"/>
                <a:gd name="T51" fmla="*/ 963 h 2210"/>
                <a:gd name="T52" fmla="*/ 2016 w 2822"/>
                <a:gd name="T53" fmla="*/ 536 h 2210"/>
                <a:gd name="T54" fmla="*/ 2536 w 2822"/>
                <a:gd name="T55" fmla="*/ 536 h 2210"/>
                <a:gd name="T56" fmla="*/ 2464 w 2822"/>
                <a:gd name="T57" fmla="*/ 842 h 2210"/>
                <a:gd name="T58" fmla="*/ 2016 w 2822"/>
                <a:gd name="T59" fmla="*/ 842 h 2210"/>
                <a:gd name="T60" fmla="*/ 2016 w 2822"/>
                <a:gd name="T61" fmla="*/ 536 h 2210"/>
                <a:gd name="T62" fmla="*/ 1282 w 2822"/>
                <a:gd name="T63" fmla="*/ 536 h 2210"/>
                <a:gd name="T64" fmla="*/ 1282 w 2822"/>
                <a:gd name="T65" fmla="*/ 842 h 2210"/>
                <a:gd name="T66" fmla="*/ 828 w 2822"/>
                <a:gd name="T67" fmla="*/ 842 h 2210"/>
                <a:gd name="T68" fmla="*/ 763 w 2822"/>
                <a:gd name="T69" fmla="*/ 536 h 2210"/>
                <a:gd name="T70" fmla="*/ 1282 w 2822"/>
                <a:gd name="T71" fmla="*/ 536 h 2210"/>
                <a:gd name="T72" fmla="*/ 854 w 2822"/>
                <a:gd name="T73" fmla="*/ 963 h 2210"/>
                <a:gd name="T74" fmla="*/ 1282 w 2822"/>
                <a:gd name="T75" fmla="*/ 963 h 2210"/>
                <a:gd name="T76" fmla="*/ 1282 w 2822"/>
                <a:gd name="T77" fmla="*/ 1309 h 2210"/>
                <a:gd name="T78" fmla="*/ 928 w 2822"/>
                <a:gd name="T79" fmla="*/ 1309 h 2210"/>
                <a:gd name="T80" fmla="*/ 854 w 2822"/>
                <a:gd name="T81" fmla="*/ 963 h 2210"/>
                <a:gd name="T82" fmla="*/ 2355 w 2822"/>
                <a:gd name="T83" fmla="*/ 1309 h 2210"/>
                <a:gd name="T84" fmla="*/ 2016 w 2822"/>
                <a:gd name="T85" fmla="*/ 1309 h 2210"/>
                <a:gd name="T86" fmla="*/ 2016 w 2822"/>
                <a:gd name="T87" fmla="*/ 963 h 2210"/>
                <a:gd name="T88" fmla="*/ 2436 w 2822"/>
                <a:gd name="T89" fmla="*/ 963 h 2210"/>
                <a:gd name="T90" fmla="*/ 2355 w 2822"/>
                <a:gd name="T91" fmla="*/ 1309 h 2210"/>
                <a:gd name="T92" fmla="*/ 1153 w 2822"/>
                <a:gd name="T93" fmla="*/ 1757 h 2210"/>
                <a:gd name="T94" fmla="*/ 927 w 2822"/>
                <a:gd name="T95" fmla="*/ 1984 h 2210"/>
                <a:gd name="T96" fmla="*/ 1153 w 2822"/>
                <a:gd name="T97" fmla="*/ 2210 h 2210"/>
                <a:gd name="T98" fmla="*/ 1379 w 2822"/>
                <a:gd name="T99" fmla="*/ 1984 h 2210"/>
                <a:gd name="T100" fmla="*/ 1153 w 2822"/>
                <a:gd name="T101" fmla="*/ 1757 h 2210"/>
                <a:gd name="T102" fmla="*/ 2126 w 2822"/>
                <a:gd name="T103" fmla="*/ 1757 h 2210"/>
                <a:gd name="T104" fmla="*/ 1900 w 2822"/>
                <a:gd name="T105" fmla="*/ 1984 h 2210"/>
                <a:gd name="T106" fmla="*/ 2126 w 2822"/>
                <a:gd name="T107" fmla="*/ 2210 h 2210"/>
                <a:gd name="T108" fmla="*/ 2353 w 2822"/>
                <a:gd name="T109" fmla="*/ 1984 h 2210"/>
                <a:gd name="T110" fmla="*/ 2126 w 2822"/>
                <a:gd name="T111" fmla="*/ 1757 h 2210"/>
                <a:gd name="T112" fmla="*/ 2126 w 2822"/>
                <a:gd name="T113" fmla="*/ 1757 h 2210"/>
                <a:gd name="T114" fmla="*/ 2126 w 2822"/>
                <a:gd name="T115" fmla="*/ 1757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2" h="2210">
                  <a:moveTo>
                    <a:pt x="2734" y="134"/>
                  </a:moveTo>
                  <a:cubicBezTo>
                    <a:pt x="2679" y="121"/>
                    <a:pt x="2625" y="155"/>
                    <a:pt x="2612" y="209"/>
                  </a:cubicBezTo>
                  <a:cubicBezTo>
                    <a:pt x="2583" y="333"/>
                    <a:pt x="2583" y="333"/>
                    <a:pt x="2583" y="333"/>
                  </a:cubicBezTo>
                  <a:cubicBezTo>
                    <a:pt x="720" y="333"/>
                    <a:pt x="720" y="333"/>
                    <a:pt x="720" y="333"/>
                  </a:cubicBezTo>
                  <a:cubicBezTo>
                    <a:pt x="666" y="80"/>
                    <a:pt x="666" y="80"/>
                    <a:pt x="666" y="80"/>
                  </a:cubicBezTo>
                  <a:cubicBezTo>
                    <a:pt x="656" y="33"/>
                    <a:pt x="615" y="0"/>
                    <a:pt x="567" y="0"/>
                  </a:cubicBezTo>
                  <a:cubicBezTo>
                    <a:pt x="101" y="0"/>
                    <a:pt x="101" y="0"/>
                    <a:pt x="101" y="0"/>
                  </a:cubicBezTo>
                  <a:cubicBezTo>
                    <a:pt x="45" y="0"/>
                    <a:pt x="0" y="45"/>
                    <a:pt x="0" y="101"/>
                  </a:cubicBezTo>
                  <a:cubicBezTo>
                    <a:pt x="0" y="157"/>
                    <a:pt x="45" y="203"/>
                    <a:pt x="101" y="203"/>
                  </a:cubicBezTo>
                  <a:cubicBezTo>
                    <a:pt x="485" y="203"/>
                    <a:pt x="485" y="203"/>
                    <a:pt x="485" y="203"/>
                  </a:cubicBezTo>
                  <a:cubicBezTo>
                    <a:pt x="746" y="1432"/>
                    <a:pt x="746" y="1432"/>
                    <a:pt x="746" y="1432"/>
                  </a:cubicBezTo>
                  <a:cubicBezTo>
                    <a:pt x="756" y="1478"/>
                    <a:pt x="798" y="1512"/>
                    <a:pt x="846" y="1512"/>
                  </a:cubicBezTo>
                  <a:cubicBezTo>
                    <a:pt x="2435" y="1512"/>
                    <a:pt x="2435" y="1512"/>
                    <a:pt x="2435" y="1512"/>
                  </a:cubicBezTo>
                  <a:cubicBezTo>
                    <a:pt x="2482" y="1512"/>
                    <a:pt x="2523" y="1479"/>
                    <a:pt x="2534" y="1433"/>
                  </a:cubicBezTo>
                  <a:cubicBezTo>
                    <a:pt x="2809" y="255"/>
                    <a:pt x="2809" y="255"/>
                    <a:pt x="2809" y="255"/>
                  </a:cubicBezTo>
                  <a:cubicBezTo>
                    <a:pt x="2822" y="201"/>
                    <a:pt x="2788" y="146"/>
                    <a:pt x="2734" y="134"/>
                  </a:cubicBezTo>
                  <a:close/>
                  <a:moveTo>
                    <a:pt x="1404" y="842"/>
                  </a:moveTo>
                  <a:cubicBezTo>
                    <a:pt x="1404" y="536"/>
                    <a:pt x="1404" y="536"/>
                    <a:pt x="1404" y="536"/>
                  </a:cubicBezTo>
                  <a:cubicBezTo>
                    <a:pt x="1895" y="536"/>
                    <a:pt x="1895" y="536"/>
                    <a:pt x="1895" y="536"/>
                  </a:cubicBezTo>
                  <a:cubicBezTo>
                    <a:pt x="1895" y="842"/>
                    <a:pt x="1895" y="842"/>
                    <a:pt x="1895" y="842"/>
                  </a:cubicBezTo>
                  <a:cubicBezTo>
                    <a:pt x="1404" y="842"/>
                    <a:pt x="1404" y="842"/>
                    <a:pt x="1404" y="842"/>
                  </a:cubicBezTo>
                  <a:close/>
                  <a:moveTo>
                    <a:pt x="1895" y="963"/>
                  </a:moveTo>
                  <a:cubicBezTo>
                    <a:pt x="1895" y="1309"/>
                    <a:pt x="1895" y="1309"/>
                    <a:pt x="1895" y="1309"/>
                  </a:cubicBezTo>
                  <a:cubicBezTo>
                    <a:pt x="1404" y="1309"/>
                    <a:pt x="1404" y="1309"/>
                    <a:pt x="1404" y="1309"/>
                  </a:cubicBezTo>
                  <a:cubicBezTo>
                    <a:pt x="1404" y="963"/>
                    <a:pt x="1404" y="963"/>
                    <a:pt x="1404" y="963"/>
                  </a:cubicBezTo>
                  <a:cubicBezTo>
                    <a:pt x="1895" y="963"/>
                    <a:pt x="1895" y="963"/>
                    <a:pt x="1895" y="963"/>
                  </a:cubicBezTo>
                  <a:close/>
                  <a:moveTo>
                    <a:pt x="2016" y="536"/>
                  </a:moveTo>
                  <a:cubicBezTo>
                    <a:pt x="2536" y="536"/>
                    <a:pt x="2536" y="536"/>
                    <a:pt x="2536" y="536"/>
                  </a:cubicBezTo>
                  <a:cubicBezTo>
                    <a:pt x="2464" y="842"/>
                    <a:pt x="2464" y="842"/>
                    <a:pt x="2464" y="842"/>
                  </a:cubicBezTo>
                  <a:cubicBezTo>
                    <a:pt x="2016" y="842"/>
                    <a:pt x="2016" y="842"/>
                    <a:pt x="2016" y="842"/>
                  </a:cubicBezTo>
                  <a:cubicBezTo>
                    <a:pt x="2016" y="536"/>
                    <a:pt x="2016" y="536"/>
                    <a:pt x="2016" y="536"/>
                  </a:cubicBezTo>
                  <a:close/>
                  <a:moveTo>
                    <a:pt x="1282" y="536"/>
                  </a:moveTo>
                  <a:cubicBezTo>
                    <a:pt x="1282" y="842"/>
                    <a:pt x="1282" y="842"/>
                    <a:pt x="1282" y="842"/>
                  </a:cubicBezTo>
                  <a:cubicBezTo>
                    <a:pt x="828" y="842"/>
                    <a:pt x="828" y="842"/>
                    <a:pt x="828" y="842"/>
                  </a:cubicBezTo>
                  <a:cubicBezTo>
                    <a:pt x="763" y="536"/>
                    <a:pt x="763" y="536"/>
                    <a:pt x="763" y="536"/>
                  </a:cubicBezTo>
                  <a:cubicBezTo>
                    <a:pt x="1282" y="536"/>
                    <a:pt x="1282" y="536"/>
                    <a:pt x="1282" y="536"/>
                  </a:cubicBezTo>
                  <a:close/>
                  <a:moveTo>
                    <a:pt x="854" y="963"/>
                  </a:moveTo>
                  <a:cubicBezTo>
                    <a:pt x="1282" y="963"/>
                    <a:pt x="1282" y="963"/>
                    <a:pt x="1282" y="963"/>
                  </a:cubicBezTo>
                  <a:cubicBezTo>
                    <a:pt x="1282" y="1309"/>
                    <a:pt x="1282" y="1309"/>
                    <a:pt x="1282" y="1309"/>
                  </a:cubicBezTo>
                  <a:cubicBezTo>
                    <a:pt x="928" y="1309"/>
                    <a:pt x="928" y="1309"/>
                    <a:pt x="928" y="1309"/>
                  </a:cubicBezTo>
                  <a:cubicBezTo>
                    <a:pt x="854" y="963"/>
                    <a:pt x="854" y="963"/>
                    <a:pt x="854" y="963"/>
                  </a:cubicBezTo>
                  <a:close/>
                  <a:moveTo>
                    <a:pt x="2355" y="1309"/>
                  </a:moveTo>
                  <a:cubicBezTo>
                    <a:pt x="2016" y="1309"/>
                    <a:pt x="2016" y="1309"/>
                    <a:pt x="2016" y="1309"/>
                  </a:cubicBezTo>
                  <a:cubicBezTo>
                    <a:pt x="2016" y="963"/>
                    <a:pt x="2016" y="963"/>
                    <a:pt x="2016" y="963"/>
                  </a:cubicBezTo>
                  <a:cubicBezTo>
                    <a:pt x="2436" y="963"/>
                    <a:pt x="2436" y="963"/>
                    <a:pt x="2436" y="963"/>
                  </a:cubicBezTo>
                  <a:cubicBezTo>
                    <a:pt x="2355" y="1309"/>
                    <a:pt x="2355" y="1309"/>
                    <a:pt x="2355" y="1309"/>
                  </a:cubicBezTo>
                  <a:close/>
                  <a:moveTo>
                    <a:pt x="1153" y="1757"/>
                  </a:moveTo>
                  <a:cubicBezTo>
                    <a:pt x="1028" y="1757"/>
                    <a:pt x="927" y="1859"/>
                    <a:pt x="927" y="1984"/>
                  </a:cubicBezTo>
                  <a:cubicBezTo>
                    <a:pt x="927" y="2109"/>
                    <a:pt x="1028" y="2210"/>
                    <a:pt x="1153" y="2210"/>
                  </a:cubicBezTo>
                  <a:cubicBezTo>
                    <a:pt x="1278" y="2210"/>
                    <a:pt x="1379" y="2109"/>
                    <a:pt x="1379" y="1984"/>
                  </a:cubicBezTo>
                  <a:cubicBezTo>
                    <a:pt x="1379" y="1859"/>
                    <a:pt x="1278" y="1757"/>
                    <a:pt x="1153" y="1757"/>
                  </a:cubicBezTo>
                  <a:close/>
                  <a:moveTo>
                    <a:pt x="2126" y="1757"/>
                  </a:moveTo>
                  <a:cubicBezTo>
                    <a:pt x="2001" y="1757"/>
                    <a:pt x="1900" y="1859"/>
                    <a:pt x="1900" y="1984"/>
                  </a:cubicBezTo>
                  <a:cubicBezTo>
                    <a:pt x="1900" y="2109"/>
                    <a:pt x="2001" y="2210"/>
                    <a:pt x="2126" y="2210"/>
                  </a:cubicBezTo>
                  <a:cubicBezTo>
                    <a:pt x="2251" y="2210"/>
                    <a:pt x="2353" y="2109"/>
                    <a:pt x="2353" y="1984"/>
                  </a:cubicBezTo>
                  <a:cubicBezTo>
                    <a:pt x="2353" y="1859"/>
                    <a:pt x="2251" y="1757"/>
                    <a:pt x="2126" y="1757"/>
                  </a:cubicBezTo>
                  <a:close/>
                  <a:moveTo>
                    <a:pt x="2126" y="1757"/>
                  </a:moveTo>
                  <a:cubicBezTo>
                    <a:pt x="2126" y="1757"/>
                    <a:pt x="2126" y="1757"/>
                    <a:pt x="2126" y="1757"/>
                  </a:cubicBezTo>
                </a:path>
              </a:pathLst>
            </a:custGeom>
            <a:solidFill>
              <a:srgbClr val="FFFFFF"/>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46" name="组合 45"/>
          <p:cNvGrpSpPr/>
          <p:nvPr/>
        </p:nvGrpSpPr>
        <p:grpSpPr>
          <a:xfrm>
            <a:off x="4803343" y="1990801"/>
            <a:ext cx="801644" cy="801644"/>
            <a:chOff x="3383280" y="1615440"/>
            <a:chExt cx="609600" cy="609600"/>
          </a:xfrm>
          <a:solidFill>
            <a:schemeClr val="accent3">
              <a:lumMod val="60000"/>
              <a:lumOff val="40000"/>
            </a:schemeClr>
          </a:solidFill>
        </p:grpSpPr>
        <p:sp>
          <p:nvSpPr>
            <p:cNvPr id="47" name="椭圆 46"/>
            <p:cNvSpPr/>
            <p:nvPr/>
          </p:nvSpPr>
          <p:spPr>
            <a:xfrm>
              <a:off x="3383280" y="1615440"/>
              <a:ext cx="609600" cy="609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48" name="Freeform 13"/>
            <p:cNvSpPr>
              <a:spLocks noEditPoints="1"/>
            </p:cNvSpPr>
            <p:nvPr/>
          </p:nvSpPr>
          <p:spPr bwMode="auto">
            <a:xfrm>
              <a:off x="3519488" y="1751013"/>
              <a:ext cx="338137" cy="338137"/>
            </a:xfrm>
            <a:custGeom>
              <a:avLst/>
              <a:gdLst>
                <a:gd name="T0" fmla="*/ 2767 w 3278"/>
                <a:gd name="T1" fmla="*/ 1785 h 3276"/>
                <a:gd name="T2" fmla="*/ 2897 w 3278"/>
                <a:gd name="T3" fmla="*/ 1239 h 3276"/>
                <a:gd name="T4" fmla="*/ 1639 w 3278"/>
                <a:gd name="T5" fmla="*/ 0 h 3276"/>
                <a:gd name="T6" fmla="*/ 381 w 3278"/>
                <a:gd name="T7" fmla="*/ 1239 h 3276"/>
                <a:gd name="T8" fmla="*/ 511 w 3278"/>
                <a:gd name="T9" fmla="*/ 1785 h 3276"/>
                <a:gd name="T10" fmla="*/ 0 w 3278"/>
                <a:gd name="T11" fmla="*/ 2657 h 3276"/>
                <a:gd name="T12" fmla="*/ 653 w 3278"/>
                <a:gd name="T13" fmla="*/ 2789 h 3276"/>
                <a:gd name="T14" fmla="*/ 1090 w 3278"/>
                <a:gd name="T15" fmla="*/ 3276 h 3276"/>
                <a:gd name="T16" fmla="*/ 1559 w 3278"/>
                <a:gd name="T17" fmla="*/ 2475 h 3276"/>
                <a:gd name="T18" fmla="*/ 1639 w 3278"/>
                <a:gd name="T19" fmla="*/ 2479 h 3276"/>
                <a:gd name="T20" fmla="*/ 1719 w 3278"/>
                <a:gd name="T21" fmla="*/ 2475 h 3276"/>
                <a:gd name="T22" fmla="*/ 2189 w 3278"/>
                <a:gd name="T23" fmla="*/ 3276 h 3276"/>
                <a:gd name="T24" fmla="*/ 2626 w 3278"/>
                <a:gd name="T25" fmla="*/ 2789 h 3276"/>
                <a:gd name="T26" fmla="*/ 3278 w 3278"/>
                <a:gd name="T27" fmla="*/ 2657 h 3276"/>
                <a:gd name="T28" fmla="*/ 2767 w 3278"/>
                <a:gd name="T29" fmla="*/ 1785 h 3276"/>
                <a:gd name="T30" fmla="*/ 1065 w 3278"/>
                <a:gd name="T31" fmla="*/ 2905 h 3276"/>
                <a:gd name="T32" fmla="*/ 760 w 3278"/>
                <a:gd name="T33" fmla="*/ 2612 h 3276"/>
                <a:gd name="T34" fmla="*/ 339 w 3278"/>
                <a:gd name="T35" fmla="*/ 2491 h 3276"/>
                <a:gd name="T36" fmla="*/ 636 w 3278"/>
                <a:gd name="T37" fmla="*/ 1985 h 3276"/>
                <a:gd name="T38" fmla="*/ 1337 w 3278"/>
                <a:gd name="T39" fmla="*/ 2441 h 3276"/>
                <a:gd name="T40" fmla="*/ 1065 w 3278"/>
                <a:gd name="T41" fmla="*/ 2905 h 3276"/>
                <a:gd name="T42" fmla="*/ 1639 w 3278"/>
                <a:gd name="T43" fmla="*/ 2253 h 3276"/>
                <a:gd name="T44" fmla="*/ 616 w 3278"/>
                <a:gd name="T45" fmla="*/ 1228 h 3276"/>
                <a:gd name="T46" fmla="*/ 1639 w 3278"/>
                <a:gd name="T47" fmla="*/ 203 h 3276"/>
                <a:gd name="T48" fmla="*/ 2662 w 3278"/>
                <a:gd name="T49" fmla="*/ 1228 h 3276"/>
                <a:gd name="T50" fmla="*/ 1639 w 3278"/>
                <a:gd name="T51" fmla="*/ 2253 h 3276"/>
                <a:gd name="T52" fmla="*/ 2518 w 3278"/>
                <a:gd name="T53" fmla="*/ 2612 h 3276"/>
                <a:gd name="T54" fmla="*/ 2213 w 3278"/>
                <a:gd name="T55" fmla="*/ 2905 h 3276"/>
                <a:gd name="T56" fmla="*/ 1941 w 3278"/>
                <a:gd name="T57" fmla="*/ 2442 h 3276"/>
                <a:gd name="T58" fmla="*/ 2642 w 3278"/>
                <a:gd name="T59" fmla="*/ 1985 h 3276"/>
                <a:gd name="T60" fmla="*/ 2939 w 3278"/>
                <a:gd name="T61" fmla="*/ 2492 h 3276"/>
                <a:gd name="T62" fmla="*/ 2518 w 3278"/>
                <a:gd name="T63" fmla="*/ 2612 h 3276"/>
                <a:gd name="T64" fmla="*/ 1639 w 3278"/>
                <a:gd name="T65" fmla="*/ 512 h 3276"/>
                <a:gd name="T66" fmla="*/ 922 w 3278"/>
                <a:gd name="T67" fmla="*/ 1229 h 3276"/>
                <a:gd name="T68" fmla="*/ 1639 w 3278"/>
                <a:gd name="T69" fmla="*/ 1945 h 3276"/>
                <a:gd name="T70" fmla="*/ 2356 w 3278"/>
                <a:gd name="T71" fmla="*/ 1229 h 3276"/>
                <a:gd name="T72" fmla="*/ 1639 w 3278"/>
                <a:gd name="T73" fmla="*/ 512 h 3276"/>
                <a:gd name="T74" fmla="*/ 1639 w 3278"/>
                <a:gd name="T75" fmla="*/ 1741 h 3276"/>
                <a:gd name="T76" fmla="*/ 1127 w 3278"/>
                <a:gd name="T77" fmla="*/ 1229 h 3276"/>
                <a:gd name="T78" fmla="*/ 1639 w 3278"/>
                <a:gd name="T79" fmla="*/ 717 h 3276"/>
                <a:gd name="T80" fmla="*/ 2151 w 3278"/>
                <a:gd name="T81" fmla="*/ 1229 h 3276"/>
                <a:gd name="T82" fmla="*/ 1639 w 3278"/>
                <a:gd name="T83" fmla="*/ 1741 h 3276"/>
                <a:gd name="T84" fmla="*/ 1639 w 3278"/>
                <a:gd name="T85" fmla="*/ 1741 h 3276"/>
                <a:gd name="T86" fmla="*/ 1639 w 3278"/>
                <a:gd name="T87" fmla="*/ 1741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78" h="3276">
                  <a:moveTo>
                    <a:pt x="2767" y="1785"/>
                  </a:moveTo>
                  <a:cubicBezTo>
                    <a:pt x="2850" y="1620"/>
                    <a:pt x="2897" y="1436"/>
                    <a:pt x="2897" y="1239"/>
                  </a:cubicBezTo>
                  <a:cubicBezTo>
                    <a:pt x="2897" y="555"/>
                    <a:pt x="2334" y="0"/>
                    <a:pt x="1639" y="0"/>
                  </a:cubicBezTo>
                  <a:cubicBezTo>
                    <a:pt x="944" y="0"/>
                    <a:pt x="381" y="555"/>
                    <a:pt x="381" y="1239"/>
                  </a:cubicBezTo>
                  <a:cubicBezTo>
                    <a:pt x="381" y="1436"/>
                    <a:pt x="428" y="1620"/>
                    <a:pt x="511" y="1785"/>
                  </a:cubicBezTo>
                  <a:cubicBezTo>
                    <a:pt x="0" y="2657"/>
                    <a:pt x="0" y="2657"/>
                    <a:pt x="0" y="2657"/>
                  </a:cubicBezTo>
                  <a:cubicBezTo>
                    <a:pt x="0" y="2657"/>
                    <a:pt x="324" y="2721"/>
                    <a:pt x="653" y="2789"/>
                  </a:cubicBezTo>
                  <a:cubicBezTo>
                    <a:pt x="872" y="3033"/>
                    <a:pt x="1090" y="3276"/>
                    <a:pt x="1090" y="3276"/>
                  </a:cubicBezTo>
                  <a:cubicBezTo>
                    <a:pt x="1559" y="2475"/>
                    <a:pt x="1559" y="2475"/>
                    <a:pt x="1559" y="2475"/>
                  </a:cubicBezTo>
                  <a:cubicBezTo>
                    <a:pt x="1586" y="2477"/>
                    <a:pt x="1612" y="2479"/>
                    <a:pt x="1639" y="2479"/>
                  </a:cubicBezTo>
                  <a:cubicBezTo>
                    <a:pt x="1666" y="2479"/>
                    <a:pt x="1692" y="2477"/>
                    <a:pt x="1719" y="2475"/>
                  </a:cubicBezTo>
                  <a:cubicBezTo>
                    <a:pt x="2189" y="3276"/>
                    <a:pt x="2189" y="3276"/>
                    <a:pt x="2189" y="3276"/>
                  </a:cubicBezTo>
                  <a:cubicBezTo>
                    <a:pt x="2189" y="3276"/>
                    <a:pt x="2407" y="3033"/>
                    <a:pt x="2626" y="2789"/>
                  </a:cubicBezTo>
                  <a:cubicBezTo>
                    <a:pt x="2954" y="2722"/>
                    <a:pt x="3278" y="2657"/>
                    <a:pt x="3278" y="2657"/>
                  </a:cubicBezTo>
                  <a:cubicBezTo>
                    <a:pt x="2767" y="1785"/>
                    <a:pt x="2767" y="1785"/>
                    <a:pt x="2767" y="1785"/>
                  </a:cubicBezTo>
                  <a:close/>
                  <a:moveTo>
                    <a:pt x="1065" y="2905"/>
                  </a:moveTo>
                  <a:cubicBezTo>
                    <a:pt x="1065" y="2905"/>
                    <a:pt x="908" y="2756"/>
                    <a:pt x="760" y="2612"/>
                  </a:cubicBezTo>
                  <a:cubicBezTo>
                    <a:pt x="550" y="2552"/>
                    <a:pt x="339" y="2491"/>
                    <a:pt x="339" y="2491"/>
                  </a:cubicBezTo>
                  <a:cubicBezTo>
                    <a:pt x="636" y="1985"/>
                    <a:pt x="636" y="1985"/>
                    <a:pt x="636" y="1985"/>
                  </a:cubicBezTo>
                  <a:cubicBezTo>
                    <a:pt x="807" y="2208"/>
                    <a:pt x="1052" y="2372"/>
                    <a:pt x="1337" y="2441"/>
                  </a:cubicBezTo>
                  <a:cubicBezTo>
                    <a:pt x="1065" y="2905"/>
                    <a:pt x="1065" y="2905"/>
                    <a:pt x="1065" y="2905"/>
                  </a:cubicBezTo>
                  <a:close/>
                  <a:moveTo>
                    <a:pt x="1639" y="2253"/>
                  </a:moveTo>
                  <a:cubicBezTo>
                    <a:pt x="1074" y="2253"/>
                    <a:pt x="616" y="1794"/>
                    <a:pt x="616" y="1228"/>
                  </a:cubicBezTo>
                  <a:cubicBezTo>
                    <a:pt x="616" y="662"/>
                    <a:pt x="1074" y="203"/>
                    <a:pt x="1639" y="203"/>
                  </a:cubicBezTo>
                  <a:cubicBezTo>
                    <a:pt x="2204" y="203"/>
                    <a:pt x="2662" y="662"/>
                    <a:pt x="2662" y="1228"/>
                  </a:cubicBezTo>
                  <a:cubicBezTo>
                    <a:pt x="2662" y="1794"/>
                    <a:pt x="2204" y="2253"/>
                    <a:pt x="1639" y="2253"/>
                  </a:cubicBezTo>
                  <a:close/>
                  <a:moveTo>
                    <a:pt x="2518" y="2612"/>
                  </a:moveTo>
                  <a:cubicBezTo>
                    <a:pt x="2370" y="2756"/>
                    <a:pt x="2213" y="2905"/>
                    <a:pt x="2213" y="2905"/>
                  </a:cubicBezTo>
                  <a:cubicBezTo>
                    <a:pt x="1941" y="2442"/>
                    <a:pt x="1941" y="2442"/>
                    <a:pt x="1941" y="2442"/>
                  </a:cubicBezTo>
                  <a:cubicBezTo>
                    <a:pt x="2226" y="2372"/>
                    <a:pt x="2471" y="2208"/>
                    <a:pt x="2642" y="1985"/>
                  </a:cubicBezTo>
                  <a:cubicBezTo>
                    <a:pt x="2939" y="2492"/>
                    <a:pt x="2939" y="2492"/>
                    <a:pt x="2939" y="2492"/>
                  </a:cubicBezTo>
                  <a:cubicBezTo>
                    <a:pt x="2939" y="2492"/>
                    <a:pt x="2728" y="2552"/>
                    <a:pt x="2518" y="2612"/>
                  </a:cubicBezTo>
                  <a:close/>
                  <a:moveTo>
                    <a:pt x="1639" y="512"/>
                  </a:moveTo>
                  <a:cubicBezTo>
                    <a:pt x="1243" y="512"/>
                    <a:pt x="922" y="833"/>
                    <a:pt x="922" y="1229"/>
                  </a:cubicBezTo>
                  <a:cubicBezTo>
                    <a:pt x="922" y="1624"/>
                    <a:pt x="1243" y="1945"/>
                    <a:pt x="1639" y="1945"/>
                  </a:cubicBezTo>
                  <a:cubicBezTo>
                    <a:pt x="2035" y="1945"/>
                    <a:pt x="2356" y="1624"/>
                    <a:pt x="2356" y="1229"/>
                  </a:cubicBezTo>
                  <a:cubicBezTo>
                    <a:pt x="2356" y="833"/>
                    <a:pt x="2035" y="512"/>
                    <a:pt x="1639" y="512"/>
                  </a:cubicBezTo>
                  <a:close/>
                  <a:moveTo>
                    <a:pt x="1639" y="1741"/>
                  </a:moveTo>
                  <a:cubicBezTo>
                    <a:pt x="1356" y="1741"/>
                    <a:pt x="1127" y="1511"/>
                    <a:pt x="1127" y="1229"/>
                  </a:cubicBezTo>
                  <a:cubicBezTo>
                    <a:pt x="1127" y="946"/>
                    <a:pt x="1356" y="717"/>
                    <a:pt x="1639" y="717"/>
                  </a:cubicBezTo>
                  <a:cubicBezTo>
                    <a:pt x="1922" y="717"/>
                    <a:pt x="2151" y="946"/>
                    <a:pt x="2151" y="1229"/>
                  </a:cubicBezTo>
                  <a:cubicBezTo>
                    <a:pt x="2151" y="1511"/>
                    <a:pt x="1922" y="1741"/>
                    <a:pt x="1639" y="1741"/>
                  </a:cubicBezTo>
                  <a:close/>
                  <a:moveTo>
                    <a:pt x="1639" y="1741"/>
                  </a:moveTo>
                  <a:cubicBezTo>
                    <a:pt x="1639" y="1741"/>
                    <a:pt x="1639" y="1741"/>
                    <a:pt x="1639" y="1741"/>
                  </a:cubicBezTo>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49" name="组合 48"/>
          <p:cNvGrpSpPr/>
          <p:nvPr/>
        </p:nvGrpSpPr>
        <p:grpSpPr>
          <a:xfrm>
            <a:off x="9199749" y="3068960"/>
            <a:ext cx="801644" cy="801644"/>
            <a:chOff x="6865620" y="1615440"/>
            <a:chExt cx="609600" cy="609600"/>
          </a:xfrm>
          <a:solidFill>
            <a:srgbClr val="7F9E40"/>
          </a:solidFill>
        </p:grpSpPr>
        <p:sp>
          <p:nvSpPr>
            <p:cNvPr id="50" name="椭圆 49"/>
            <p:cNvSpPr/>
            <p:nvPr/>
          </p:nvSpPr>
          <p:spPr>
            <a:xfrm>
              <a:off x="6865620" y="1615440"/>
              <a:ext cx="609600" cy="609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51" name="Freeform 17"/>
            <p:cNvSpPr>
              <a:spLocks noEditPoints="1"/>
            </p:cNvSpPr>
            <p:nvPr/>
          </p:nvSpPr>
          <p:spPr bwMode="auto">
            <a:xfrm>
              <a:off x="7026431" y="1780381"/>
              <a:ext cx="279400" cy="279400"/>
            </a:xfrm>
            <a:custGeom>
              <a:avLst/>
              <a:gdLst>
                <a:gd name="T0" fmla="*/ 1434 w 2867"/>
                <a:gd name="T1" fmla="*/ 205 h 2867"/>
                <a:gd name="T2" fmla="*/ 2662 w 2867"/>
                <a:gd name="T3" fmla="*/ 1434 h 2867"/>
                <a:gd name="T4" fmla="*/ 1434 w 2867"/>
                <a:gd name="T5" fmla="*/ 2662 h 2867"/>
                <a:gd name="T6" fmla="*/ 205 w 2867"/>
                <a:gd name="T7" fmla="*/ 1434 h 2867"/>
                <a:gd name="T8" fmla="*/ 1434 w 2867"/>
                <a:gd name="T9" fmla="*/ 205 h 2867"/>
                <a:gd name="T10" fmla="*/ 1434 w 2867"/>
                <a:gd name="T11" fmla="*/ 0 h 2867"/>
                <a:gd name="T12" fmla="*/ 0 w 2867"/>
                <a:gd name="T13" fmla="*/ 1434 h 2867"/>
                <a:gd name="T14" fmla="*/ 1434 w 2867"/>
                <a:gd name="T15" fmla="*/ 2867 h 2867"/>
                <a:gd name="T16" fmla="*/ 2867 w 2867"/>
                <a:gd name="T17" fmla="*/ 1434 h 2867"/>
                <a:gd name="T18" fmla="*/ 1434 w 2867"/>
                <a:gd name="T19" fmla="*/ 0 h 2867"/>
                <a:gd name="T20" fmla="*/ 1434 w 2867"/>
                <a:gd name="T21" fmla="*/ 0 h 2867"/>
                <a:gd name="T22" fmla="*/ 901 w 2867"/>
                <a:gd name="T23" fmla="*/ 573 h 2867"/>
                <a:gd name="T24" fmla="*/ 1341 w 2867"/>
                <a:gd name="T25" fmla="*/ 393 h 2867"/>
                <a:gd name="T26" fmla="*/ 2232 w 2867"/>
                <a:gd name="T27" fmla="*/ 737 h 2867"/>
                <a:gd name="T28" fmla="*/ 2212 w 2867"/>
                <a:gd name="T29" fmla="*/ 860 h 2867"/>
                <a:gd name="T30" fmla="*/ 2089 w 2867"/>
                <a:gd name="T31" fmla="*/ 840 h 2867"/>
                <a:gd name="T32" fmla="*/ 1399 w 2867"/>
                <a:gd name="T33" fmla="*/ 573 h 2867"/>
                <a:gd name="T34" fmla="*/ 1004 w 2867"/>
                <a:gd name="T35" fmla="*/ 717 h 2867"/>
                <a:gd name="T36" fmla="*/ 895 w 2867"/>
                <a:gd name="T37" fmla="*/ 702 h 2867"/>
                <a:gd name="T38" fmla="*/ 901 w 2867"/>
                <a:gd name="T39" fmla="*/ 573 h 2867"/>
                <a:gd name="T40" fmla="*/ 2253 w 2867"/>
                <a:gd name="T41" fmla="*/ 1106 h 2867"/>
                <a:gd name="T42" fmla="*/ 2314 w 2867"/>
                <a:gd name="T43" fmla="*/ 998 h 2867"/>
                <a:gd name="T44" fmla="*/ 2437 w 2867"/>
                <a:gd name="T45" fmla="*/ 1044 h 2867"/>
                <a:gd name="T46" fmla="*/ 2478 w 2867"/>
                <a:gd name="T47" fmla="*/ 1208 h 2867"/>
                <a:gd name="T48" fmla="*/ 2416 w 2867"/>
                <a:gd name="T49" fmla="*/ 1316 h 2867"/>
                <a:gd name="T50" fmla="*/ 2314 w 2867"/>
                <a:gd name="T51" fmla="*/ 1290 h 2867"/>
                <a:gd name="T52" fmla="*/ 2253 w 2867"/>
                <a:gd name="T53" fmla="*/ 1106 h 2867"/>
                <a:gd name="T54" fmla="*/ 942 w 2867"/>
                <a:gd name="T55" fmla="*/ 1925 h 2867"/>
                <a:gd name="T56" fmla="*/ 1434 w 2867"/>
                <a:gd name="T57" fmla="*/ 1843 h 2867"/>
                <a:gd name="T58" fmla="*/ 1925 w 2867"/>
                <a:gd name="T59" fmla="*/ 1925 h 2867"/>
                <a:gd name="T60" fmla="*/ 1843 w 2867"/>
                <a:gd name="T61" fmla="*/ 1434 h 2867"/>
                <a:gd name="T62" fmla="*/ 1925 w 2867"/>
                <a:gd name="T63" fmla="*/ 942 h 2867"/>
                <a:gd name="T64" fmla="*/ 1434 w 2867"/>
                <a:gd name="T65" fmla="*/ 1024 h 2867"/>
                <a:gd name="T66" fmla="*/ 942 w 2867"/>
                <a:gd name="T67" fmla="*/ 942 h 2867"/>
                <a:gd name="T68" fmla="*/ 1024 w 2867"/>
                <a:gd name="T69" fmla="*/ 1434 h 2867"/>
                <a:gd name="T70" fmla="*/ 942 w 2867"/>
                <a:gd name="T71" fmla="*/ 1925 h 2867"/>
                <a:gd name="T72" fmla="*/ 819 w 2867"/>
                <a:gd name="T73" fmla="*/ 2048 h 2867"/>
                <a:gd name="T74" fmla="*/ 819 w 2867"/>
                <a:gd name="T75" fmla="*/ 2048 h 2867"/>
                <a:gd name="T76" fmla="*/ 819 w 2867"/>
                <a:gd name="T77" fmla="*/ 2048 h 2867"/>
                <a:gd name="T78" fmla="*/ 819 w 2867"/>
                <a:gd name="T79" fmla="*/ 2048 h 2867"/>
                <a:gd name="T80" fmla="*/ 819 w 2867"/>
                <a:gd name="T81" fmla="*/ 819 h 2867"/>
                <a:gd name="T82" fmla="*/ 819 w 2867"/>
                <a:gd name="T83" fmla="*/ 819 h 2867"/>
                <a:gd name="T84" fmla="*/ 819 w 2867"/>
                <a:gd name="T85" fmla="*/ 819 h 2867"/>
                <a:gd name="T86" fmla="*/ 819 w 2867"/>
                <a:gd name="T87" fmla="*/ 819 h 2867"/>
                <a:gd name="T88" fmla="*/ 819 w 2867"/>
                <a:gd name="T89" fmla="*/ 819 h 2867"/>
                <a:gd name="T90" fmla="*/ 819 w 2867"/>
                <a:gd name="T91" fmla="*/ 819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7" h="2867">
                  <a:moveTo>
                    <a:pt x="1434" y="205"/>
                  </a:moveTo>
                  <a:cubicBezTo>
                    <a:pt x="2109" y="205"/>
                    <a:pt x="2662" y="758"/>
                    <a:pt x="2662" y="1434"/>
                  </a:cubicBezTo>
                  <a:cubicBezTo>
                    <a:pt x="2662" y="2109"/>
                    <a:pt x="2109" y="2662"/>
                    <a:pt x="1434" y="2662"/>
                  </a:cubicBezTo>
                  <a:cubicBezTo>
                    <a:pt x="758" y="2662"/>
                    <a:pt x="205" y="2109"/>
                    <a:pt x="205" y="1434"/>
                  </a:cubicBezTo>
                  <a:cubicBezTo>
                    <a:pt x="205" y="758"/>
                    <a:pt x="758" y="205"/>
                    <a:pt x="1434" y="205"/>
                  </a:cubicBezTo>
                  <a:moveTo>
                    <a:pt x="1434" y="0"/>
                  </a:moveTo>
                  <a:cubicBezTo>
                    <a:pt x="655" y="0"/>
                    <a:pt x="0" y="655"/>
                    <a:pt x="0" y="1434"/>
                  </a:cubicBezTo>
                  <a:cubicBezTo>
                    <a:pt x="0" y="2212"/>
                    <a:pt x="655" y="2867"/>
                    <a:pt x="1434" y="2867"/>
                  </a:cubicBezTo>
                  <a:cubicBezTo>
                    <a:pt x="2212" y="2867"/>
                    <a:pt x="2867" y="2232"/>
                    <a:pt x="2867" y="1434"/>
                  </a:cubicBezTo>
                  <a:cubicBezTo>
                    <a:pt x="2867" y="635"/>
                    <a:pt x="2232" y="0"/>
                    <a:pt x="1434" y="0"/>
                  </a:cubicBezTo>
                  <a:cubicBezTo>
                    <a:pt x="1434" y="0"/>
                    <a:pt x="1434" y="0"/>
                    <a:pt x="1434" y="0"/>
                  </a:cubicBezTo>
                  <a:close/>
                  <a:moveTo>
                    <a:pt x="901" y="573"/>
                  </a:moveTo>
                  <a:cubicBezTo>
                    <a:pt x="1030" y="479"/>
                    <a:pt x="1147" y="420"/>
                    <a:pt x="1341" y="393"/>
                  </a:cubicBezTo>
                  <a:cubicBezTo>
                    <a:pt x="1646" y="350"/>
                    <a:pt x="2037" y="463"/>
                    <a:pt x="2232" y="737"/>
                  </a:cubicBezTo>
                  <a:cubicBezTo>
                    <a:pt x="2266" y="784"/>
                    <a:pt x="2257" y="831"/>
                    <a:pt x="2212" y="860"/>
                  </a:cubicBezTo>
                  <a:cubicBezTo>
                    <a:pt x="2161" y="893"/>
                    <a:pt x="2118" y="881"/>
                    <a:pt x="2089" y="840"/>
                  </a:cubicBezTo>
                  <a:cubicBezTo>
                    <a:pt x="1938" y="625"/>
                    <a:pt x="1599" y="539"/>
                    <a:pt x="1399" y="573"/>
                  </a:cubicBezTo>
                  <a:cubicBezTo>
                    <a:pt x="1200" y="607"/>
                    <a:pt x="1116" y="650"/>
                    <a:pt x="1004" y="717"/>
                  </a:cubicBezTo>
                  <a:cubicBezTo>
                    <a:pt x="978" y="732"/>
                    <a:pt x="924" y="739"/>
                    <a:pt x="895" y="702"/>
                  </a:cubicBezTo>
                  <a:cubicBezTo>
                    <a:pt x="864" y="664"/>
                    <a:pt x="861" y="603"/>
                    <a:pt x="901" y="573"/>
                  </a:cubicBezTo>
                  <a:close/>
                  <a:moveTo>
                    <a:pt x="2253" y="1106"/>
                  </a:moveTo>
                  <a:cubicBezTo>
                    <a:pt x="2248" y="1050"/>
                    <a:pt x="2271" y="1012"/>
                    <a:pt x="2314" y="998"/>
                  </a:cubicBezTo>
                  <a:cubicBezTo>
                    <a:pt x="2362" y="982"/>
                    <a:pt x="2417" y="1004"/>
                    <a:pt x="2437" y="1044"/>
                  </a:cubicBezTo>
                  <a:cubicBezTo>
                    <a:pt x="2456" y="1082"/>
                    <a:pt x="2466" y="1140"/>
                    <a:pt x="2478" y="1208"/>
                  </a:cubicBezTo>
                  <a:cubicBezTo>
                    <a:pt x="2485" y="1249"/>
                    <a:pt x="2472" y="1310"/>
                    <a:pt x="2416" y="1316"/>
                  </a:cubicBezTo>
                  <a:cubicBezTo>
                    <a:pt x="2375" y="1320"/>
                    <a:pt x="2348" y="1324"/>
                    <a:pt x="2314" y="1290"/>
                  </a:cubicBezTo>
                  <a:cubicBezTo>
                    <a:pt x="2280" y="1256"/>
                    <a:pt x="2256" y="1147"/>
                    <a:pt x="2253" y="1106"/>
                  </a:cubicBezTo>
                  <a:close/>
                  <a:moveTo>
                    <a:pt x="942" y="1925"/>
                  </a:moveTo>
                  <a:cubicBezTo>
                    <a:pt x="1044" y="1884"/>
                    <a:pt x="1229" y="1843"/>
                    <a:pt x="1434" y="1843"/>
                  </a:cubicBezTo>
                  <a:cubicBezTo>
                    <a:pt x="1638" y="1843"/>
                    <a:pt x="1823" y="1884"/>
                    <a:pt x="1925" y="1925"/>
                  </a:cubicBezTo>
                  <a:cubicBezTo>
                    <a:pt x="1884" y="1823"/>
                    <a:pt x="1843" y="1638"/>
                    <a:pt x="1843" y="1434"/>
                  </a:cubicBezTo>
                  <a:cubicBezTo>
                    <a:pt x="1843" y="1229"/>
                    <a:pt x="1884" y="1044"/>
                    <a:pt x="1925" y="942"/>
                  </a:cubicBezTo>
                  <a:cubicBezTo>
                    <a:pt x="1823" y="983"/>
                    <a:pt x="1638" y="1024"/>
                    <a:pt x="1434" y="1024"/>
                  </a:cubicBezTo>
                  <a:cubicBezTo>
                    <a:pt x="1229" y="1024"/>
                    <a:pt x="1044" y="983"/>
                    <a:pt x="942" y="942"/>
                  </a:cubicBezTo>
                  <a:cubicBezTo>
                    <a:pt x="983" y="1044"/>
                    <a:pt x="1024" y="1229"/>
                    <a:pt x="1024" y="1434"/>
                  </a:cubicBezTo>
                  <a:cubicBezTo>
                    <a:pt x="1024" y="1638"/>
                    <a:pt x="983" y="1823"/>
                    <a:pt x="942" y="1925"/>
                  </a:cubicBezTo>
                  <a:close/>
                  <a:moveTo>
                    <a:pt x="819" y="2048"/>
                  </a:moveTo>
                  <a:cubicBezTo>
                    <a:pt x="819" y="2048"/>
                    <a:pt x="819" y="2048"/>
                    <a:pt x="819" y="2048"/>
                  </a:cubicBezTo>
                  <a:cubicBezTo>
                    <a:pt x="819" y="2048"/>
                    <a:pt x="819" y="2048"/>
                    <a:pt x="819" y="2048"/>
                  </a:cubicBezTo>
                  <a:cubicBezTo>
                    <a:pt x="819" y="2048"/>
                    <a:pt x="819" y="2048"/>
                    <a:pt x="819" y="2048"/>
                  </a:cubicBezTo>
                  <a:close/>
                  <a:moveTo>
                    <a:pt x="819" y="819"/>
                  </a:moveTo>
                  <a:cubicBezTo>
                    <a:pt x="819" y="819"/>
                    <a:pt x="819" y="819"/>
                    <a:pt x="819" y="819"/>
                  </a:cubicBezTo>
                  <a:cubicBezTo>
                    <a:pt x="819" y="819"/>
                    <a:pt x="819" y="819"/>
                    <a:pt x="819" y="819"/>
                  </a:cubicBezTo>
                  <a:cubicBezTo>
                    <a:pt x="819" y="819"/>
                    <a:pt x="819" y="819"/>
                    <a:pt x="819" y="819"/>
                  </a:cubicBezTo>
                  <a:close/>
                  <a:moveTo>
                    <a:pt x="819" y="819"/>
                  </a:moveTo>
                  <a:cubicBezTo>
                    <a:pt x="819" y="819"/>
                    <a:pt x="819" y="819"/>
                    <a:pt x="819" y="819"/>
                  </a:cubicBezTo>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sp>
        <p:nvSpPr>
          <p:cNvPr id="52" name="椭圆 51"/>
          <p:cNvSpPr/>
          <p:nvPr/>
        </p:nvSpPr>
        <p:spPr>
          <a:xfrm>
            <a:off x="4821523" y="4249316"/>
            <a:ext cx="385791" cy="38579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53" name="椭圆 52"/>
          <p:cNvSpPr/>
          <p:nvPr/>
        </p:nvSpPr>
        <p:spPr>
          <a:xfrm>
            <a:off x="4470804" y="5188742"/>
            <a:ext cx="536099" cy="53609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54" name="椭圆 53"/>
          <p:cNvSpPr/>
          <p:nvPr/>
        </p:nvSpPr>
        <p:spPr>
          <a:xfrm>
            <a:off x="6612697" y="4349521"/>
            <a:ext cx="235483" cy="23548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55" name="椭圆 54"/>
          <p:cNvSpPr/>
          <p:nvPr/>
        </p:nvSpPr>
        <p:spPr>
          <a:xfrm>
            <a:off x="5971382" y="3307384"/>
            <a:ext cx="440904" cy="44090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56" name="椭圆 55"/>
          <p:cNvSpPr/>
          <p:nvPr/>
        </p:nvSpPr>
        <p:spPr>
          <a:xfrm>
            <a:off x="7126250" y="5126114"/>
            <a:ext cx="385791" cy="385791"/>
          </a:xfrm>
          <a:prstGeom prst="ellipse">
            <a:avLst/>
          </a:prstGeom>
          <a:solidFill>
            <a:srgbClr val="7F9E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57" name="椭圆 56"/>
          <p:cNvSpPr/>
          <p:nvPr/>
        </p:nvSpPr>
        <p:spPr>
          <a:xfrm>
            <a:off x="7827688" y="3535352"/>
            <a:ext cx="235483" cy="2354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3" name="文本框 24"/>
          <p:cNvSpPr txBox="1">
            <a:spLocks noChangeArrowheads="1"/>
          </p:cNvSpPr>
          <p:nvPr/>
        </p:nvSpPr>
        <p:spPr bwMode="auto">
          <a:xfrm>
            <a:off x="1270670" y="1220559"/>
            <a:ext cx="373623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fontAlgn="base">
              <a:lnSpc>
                <a:spcPct val="110000"/>
              </a:lnSpc>
              <a:spcBef>
                <a:spcPct val="0"/>
              </a:spcBef>
              <a:spcAft>
                <a:spcPct val="0"/>
              </a:spcAft>
            </a:pPr>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1.</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低频消费</a:t>
            </a:r>
          </a:p>
          <a:p>
            <a:pPr defTabSz="914400" fontAlgn="base">
              <a:lnSpc>
                <a:spcPct val="110000"/>
              </a:lnSpc>
              <a:spcBef>
                <a:spcPct val="0"/>
              </a:spcBef>
              <a:spcAft>
                <a:spcPct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结婚服务由于低频，</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复购可能性较低</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，但衍生市场例如金融、母婴、美妆等具有一定拓展潜力。</a:t>
            </a:r>
          </a:p>
        </p:txBody>
      </p:sp>
      <p:cxnSp>
        <p:nvCxnSpPr>
          <p:cNvPr id="79" name="直接连接符 78"/>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0"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行为模式</a:t>
            </a:r>
          </a:p>
        </p:txBody>
      </p:sp>
      <p:sp>
        <p:nvSpPr>
          <p:cNvPr id="82" name="文本框 24"/>
          <p:cNvSpPr txBox="1">
            <a:spLocks noChangeArrowheads="1"/>
          </p:cNvSpPr>
          <p:nvPr/>
        </p:nvSpPr>
        <p:spPr bwMode="auto">
          <a:xfrm>
            <a:off x="281993" y="4053915"/>
            <a:ext cx="4200157" cy="158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fontAlgn="base">
              <a:lnSpc>
                <a:spcPct val="110000"/>
              </a:lnSpc>
              <a:spcBef>
                <a:spcPct val="0"/>
              </a:spcBef>
              <a:spcAft>
                <a:spcPct val="0"/>
              </a:spcAft>
            </a:pPr>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2.</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价格不敏感，总消费金额高</a:t>
            </a:r>
            <a:endPar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endParaRPr>
          </a:p>
          <a:p>
            <a:pPr defTabSz="914400" fontAlgn="base">
              <a:lnSpc>
                <a:spcPct val="110000"/>
              </a:lnSpc>
              <a:spcBef>
                <a:spcPct val="0"/>
              </a:spcBef>
              <a:spcAft>
                <a:spcPct val="0"/>
              </a:spcAft>
            </a:pP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价格不敏感原因主要来自于行业产品信息透明度低，</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关注度渐高的个性化服务具有更高的价格弹性</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。由于结婚服务涉及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余个细分领域，</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对均总消费金额较高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Freeform 13"/>
          <p:cNvSpPr>
            <a:spLocks noEditPoints="1"/>
          </p:cNvSpPr>
          <p:nvPr/>
        </p:nvSpPr>
        <p:spPr bwMode="auto">
          <a:xfrm>
            <a:off x="4982459" y="2169084"/>
            <a:ext cx="444661" cy="444661"/>
          </a:xfrm>
          <a:custGeom>
            <a:avLst/>
            <a:gdLst>
              <a:gd name="T0" fmla="*/ 2767 w 3278"/>
              <a:gd name="T1" fmla="*/ 1785 h 3276"/>
              <a:gd name="T2" fmla="*/ 2897 w 3278"/>
              <a:gd name="T3" fmla="*/ 1239 h 3276"/>
              <a:gd name="T4" fmla="*/ 1639 w 3278"/>
              <a:gd name="T5" fmla="*/ 0 h 3276"/>
              <a:gd name="T6" fmla="*/ 381 w 3278"/>
              <a:gd name="T7" fmla="*/ 1239 h 3276"/>
              <a:gd name="T8" fmla="*/ 511 w 3278"/>
              <a:gd name="T9" fmla="*/ 1785 h 3276"/>
              <a:gd name="T10" fmla="*/ 0 w 3278"/>
              <a:gd name="T11" fmla="*/ 2657 h 3276"/>
              <a:gd name="T12" fmla="*/ 653 w 3278"/>
              <a:gd name="T13" fmla="*/ 2789 h 3276"/>
              <a:gd name="T14" fmla="*/ 1090 w 3278"/>
              <a:gd name="T15" fmla="*/ 3276 h 3276"/>
              <a:gd name="T16" fmla="*/ 1559 w 3278"/>
              <a:gd name="T17" fmla="*/ 2475 h 3276"/>
              <a:gd name="T18" fmla="*/ 1639 w 3278"/>
              <a:gd name="T19" fmla="*/ 2479 h 3276"/>
              <a:gd name="T20" fmla="*/ 1719 w 3278"/>
              <a:gd name="T21" fmla="*/ 2475 h 3276"/>
              <a:gd name="T22" fmla="*/ 2189 w 3278"/>
              <a:gd name="T23" fmla="*/ 3276 h 3276"/>
              <a:gd name="T24" fmla="*/ 2626 w 3278"/>
              <a:gd name="T25" fmla="*/ 2789 h 3276"/>
              <a:gd name="T26" fmla="*/ 3278 w 3278"/>
              <a:gd name="T27" fmla="*/ 2657 h 3276"/>
              <a:gd name="T28" fmla="*/ 2767 w 3278"/>
              <a:gd name="T29" fmla="*/ 1785 h 3276"/>
              <a:gd name="T30" fmla="*/ 1065 w 3278"/>
              <a:gd name="T31" fmla="*/ 2905 h 3276"/>
              <a:gd name="T32" fmla="*/ 760 w 3278"/>
              <a:gd name="T33" fmla="*/ 2612 h 3276"/>
              <a:gd name="T34" fmla="*/ 339 w 3278"/>
              <a:gd name="T35" fmla="*/ 2491 h 3276"/>
              <a:gd name="T36" fmla="*/ 636 w 3278"/>
              <a:gd name="T37" fmla="*/ 1985 h 3276"/>
              <a:gd name="T38" fmla="*/ 1337 w 3278"/>
              <a:gd name="T39" fmla="*/ 2441 h 3276"/>
              <a:gd name="T40" fmla="*/ 1065 w 3278"/>
              <a:gd name="T41" fmla="*/ 2905 h 3276"/>
              <a:gd name="T42" fmla="*/ 1639 w 3278"/>
              <a:gd name="T43" fmla="*/ 2253 h 3276"/>
              <a:gd name="T44" fmla="*/ 616 w 3278"/>
              <a:gd name="T45" fmla="*/ 1228 h 3276"/>
              <a:gd name="T46" fmla="*/ 1639 w 3278"/>
              <a:gd name="T47" fmla="*/ 203 h 3276"/>
              <a:gd name="T48" fmla="*/ 2662 w 3278"/>
              <a:gd name="T49" fmla="*/ 1228 h 3276"/>
              <a:gd name="T50" fmla="*/ 1639 w 3278"/>
              <a:gd name="T51" fmla="*/ 2253 h 3276"/>
              <a:gd name="T52" fmla="*/ 2518 w 3278"/>
              <a:gd name="T53" fmla="*/ 2612 h 3276"/>
              <a:gd name="T54" fmla="*/ 2213 w 3278"/>
              <a:gd name="T55" fmla="*/ 2905 h 3276"/>
              <a:gd name="T56" fmla="*/ 1941 w 3278"/>
              <a:gd name="T57" fmla="*/ 2442 h 3276"/>
              <a:gd name="T58" fmla="*/ 2642 w 3278"/>
              <a:gd name="T59" fmla="*/ 1985 h 3276"/>
              <a:gd name="T60" fmla="*/ 2939 w 3278"/>
              <a:gd name="T61" fmla="*/ 2492 h 3276"/>
              <a:gd name="T62" fmla="*/ 2518 w 3278"/>
              <a:gd name="T63" fmla="*/ 2612 h 3276"/>
              <a:gd name="T64" fmla="*/ 1639 w 3278"/>
              <a:gd name="T65" fmla="*/ 512 h 3276"/>
              <a:gd name="T66" fmla="*/ 922 w 3278"/>
              <a:gd name="T67" fmla="*/ 1229 h 3276"/>
              <a:gd name="T68" fmla="*/ 1639 w 3278"/>
              <a:gd name="T69" fmla="*/ 1945 h 3276"/>
              <a:gd name="T70" fmla="*/ 2356 w 3278"/>
              <a:gd name="T71" fmla="*/ 1229 h 3276"/>
              <a:gd name="T72" fmla="*/ 1639 w 3278"/>
              <a:gd name="T73" fmla="*/ 512 h 3276"/>
              <a:gd name="T74" fmla="*/ 1639 w 3278"/>
              <a:gd name="T75" fmla="*/ 1741 h 3276"/>
              <a:gd name="T76" fmla="*/ 1127 w 3278"/>
              <a:gd name="T77" fmla="*/ 1229 h 3276"/>
              <a:gd name="T78" fmla="*/ 1639 w 3278"/>
              <a:gd name="T79" fmla="*/ 717 h 3276"/>
              <a:gd name="T80" fmla="*/ 2151 w 3278"/>
              <a:gd name="T81" fmla="*/ 1229 h 3276"/>
              <a:gd name="T82" fmla="*/ 1639 w 3278"/>
              <a:gd name="T83" fmla="*/ 1741 h 3276"/>
              <a:gd name="T84" fmla="*/ 1639 w 3278"/>
              <a:gd name="T85" fmla="*/ 1741 h 3276"/>
              <a:gd name="T86" fmla="*/ 1639 w 3278"/>
              <a:gd name="T87" fmla="*/ 1741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78" h="3276">
                <a:moveTo>
                  <a:pt x="2767" y="1785"/>
                </a:moveTo>
                <a:cubicBezTo>
                  <a:pt x="2850" y="1620"/>
                  <a:pt x="2897" y="1436"/>
                  <a:pt x="2897" y="1239"/>
                </a:cubicBezTo>
                <a:cubicBezTo>
                  <a:pt x="2897" y="555"/>
                  <a:pt x="2334" y="0"/>
                  <a:pt x="1639" y="0"/>
                </a:cubicBezTo>
                <a:cubicBezTo>
                  <a:pt x="944" y="0"/>
                  <a:pt x="381" y="555"/>
                  <a:pt x="381" y="1239"/>
                </a:cubicBezTo>
                <a:cubicBezTo>
                  <a:pt x="381" y="1436"/>
                  <a:pt x="428" y="1620"/>
                  <a:pt x="511" y="1785"/>
                </a:cubicBezTo>
                <a:cubicBezTo>
                  <a:pt x="0" y="2657"/>
                  <a:pt x="0" y="2657"/>
                  <a:pt x="0" y="2657"/>
                </a:cubicBezTo>
                <a:cubicBezTo>
                  <a:pt x="0" y="2657"/>
                  <a:pt x="324" y="2721"/>
                  <a:pt x="653" y="2789"/>
                </a:cubicBezTo>
                <a:cubicBezTo>
                  <a:pt x="872" y="3033"/>
                  <a:pt x="1090" y="3276"/>
                  <a:pt x="1090" y="3276"/>
                </a:cubicBezTo>
                <a:cubicBezTo>
                  <a:pt x="1559" y="2475"/>
                  <a:pt x="1559" y="2475"/>
                  <a:pt x="1559" y="2475"/>
                </a:cubicBezTo>
                <a:cubicBezTo>
                  <a:pt x="1586" y="2477"/>
                  <a:pt x="1612" y="2479"/>
                  <a:pt x="1639" y="2479"/>
                </a:cubicBezTo>
                <a:cubicBezTo>
                  <a:pt x="1666" y="2479"/>
                  <a:pt x="1692" y="2477"/>
                  <a:pt x="1719" y="2475"/>
                </a:cubicBezTo>
                <a:cubicBezTo>
                  <a:pt x="2189" y="3276"/>
                  <a:pt x="2189" y="3276"/>
                  <a:pt x="2189" y="3276"/>
                </a:cubicBezTo>
                <a:cubicBezTo>
                  <a:pt x="2189" y="3276"/>
                  <a:pt x="2407" y="3033"/>
                  <a:pt x="2626" y="2789"/>
                </a:cubicBezTo>
                <a:cubicBezTo>
                  <a:pt x="2954" y="2722"/>
                  <a:pt x="3278" y="2657"/>
                  <a:pt x="3278" y="2657"/>
                </a:cubicBezTo>
                <a:cubicBezTo>
                  <a:pt x="2767" y="1785"/>
                  <a:pt x="2767" y="1785"/>
                  <a:pt x="2767" y="1785"/>
                </a:cubicBezTo>
                <a:close/>
                <a:moveTo>
                  <a:pt x="1065" y="2905"/>
                </a:moveTo>
                <a:cubicBezTo>
                  <a:pt x="1065" y="2905"/>
                  <a:pt x="908" y="2756"/>
                  <a:pt x="760" y="2612"/>
                </a:cubicBezTo>
                <a:cubicBezTo>
                  <a:pt x="550" y="2552"/>
                  <a:pt x="339" y="2491"/>
                  <a:pt x="339" y="2491"/>
                </a:cubicBezTo>
                <a:cubicBezTo>
                  <a:pt x="636" y="1985"/>
                  <a:pt x="636" y="1985"/>
                  <a:pt x="636" y="1985"/>
                </a:cubicBezTo>
                <a:cubicBezTo>
                  <a:pt x="807" y="2208"/>
                  <a:pt x="1052" y="2372"/>
                  <a:pt x="1337" y="2441"/>
                </a:cubicBezTo>
                <a:cubicBezTo>
                  <a:pt x="1065" y="2905"/>
                  <a:pt x="1065" y="2905"/>
                  <a:pt x="1065" y="2905"/>
                </a:cubicBezTo>
                <a:close/>
                <a:moveTo>
                  <a:pt x="1639" y="2253"/>
                </a:moveTo>
                <a:cubicBezTo>
                  <a:pt x="1074" y="2253"/>
                  <a:pt x="616" y="1794"/>
                  <a:pt x="616" y="1228"/>
                </a:cubicBezTo>
                <a:cubicBezTo>
                  <a:pt x="616" y="662"/>
                  <a:pt x="1074" y="203"/>
                  <a:pt x="1639" y="203"/>
                </a:cubicBezTo>
                <a:cubicBezTo>
                  <a:pt x="2204" y="203"/>
                  <a:pt x="2662" y="662"/>
                  <a:pt x="2662" y="1228"/>
                </a:cubicBezTo>
                <a:cubicBezTo>
                  <a:pt x="2662" y="1794"/>
                  <a:pt x="2204" y="2253"/>
                  <a:pt x="1639" y="2253"/>
                </a:cubicBezTo>
                <a:close/>
                <a:moveTo>
                  <a:pt x="2518" y="2612"/>
                </a:moveTo>
                <a:cubicBezTo>
                  <a:pt x="2370" y="2756"/>
                  <a:pt x="2213" y="2905"/>
                  <a:pt x="2213" y="2905"/>
                </a:cubicBezTo>
                <a:cubicBezTo>
                  <a:pt x="1941" y="2442"/>
                  <a:pt x="1941" y="2442"/>
                  <a:pt x="1941" y="2442"/>
                </a:cubicBezTo>
                <a:cubicBezTo>
                  <a:pt x="2226" y="2372"/>
                  <a:pt x="2471" y="2208"/>
                  <a:pt x="2642" y="1985"/>
                </a:cubicBezTo>
                <a:cubicBezTo>
                  <a:pt x="2939" y="2492"/>
                  <a:pt x="2939" y="2492"/>
                  <a:pt x="2939" y="2492"/>
                </a:cubicBezTo>
                <a:cubicBezTo>
                  <a:pt x="2939" y="2492"/>
                  <a:pt x="2728" y="2552"/>
                  <a:pt x="2518" y="2612"/>
                </a:cubicBezTo>
                <a:close/>
                <a:moveTo>
                  <a:pt x="1639" y="512"/>
                </a:moveTo>
                <a:cubicBezTo>
                  <a:pt x="1243" y="512"/>
                  <a:pt x="922" y="833"/>
                  <a:pt x="922" y="1229"/>
                </a:cubicBezTo>
                <a:cubicBezTo>
                  <a:pt x="922" y="1624"/>
                  <a:pt x="1243" y="1945"/>
                  <a:pt x="1639" y="1945"/>
                </a:cubicBezTo>
                <a:cubicBezTo>
                  <a:pt x="2035" y="1945"/>
                  <a:pt x="2356" y="1624"/>
                  <a:pt x="2356" y="1229"/>
                </a:cubicBezTo>
                <a:cubicBezTo>
                  <a:pt x="2356" y="833"/>
                  <a:pt x="2035" y="512"/>
                  <a:pt x="1639" y="512"/>
                </a:cubicBezTo>
                <a:close/>
                <a:moveTo>
                  <a:pt x="1639" y="1741"/>
                </a:moveTo>
                <a:cubicBezTo>
                  <a:pt x="1356" y="1741"/>
                  <a:pt x="1127" y="1511"/>
                  <a:pt x="1127" y="1229"/>
                </a:cubicBezTo>
                <a:cubicBezTo>
                  <a:pt x="1127" y="946"/>
                  <a:pt x="1356" y="717"/>
                  <a:pt x="1639" y="717"/>
                </a:cubicBezTo>
                <a:cubicBezTo>
                  <a:pt x="1922" y="717"/>
                  <a:pt x="2151" y="946"/>
                  <a:pt x="2151" y="1229"/>
                </a:cubicBezTo>
                <a:cubicBezTo>
                  <a:pt x="2151" y="1511"/>
                  <a:pt x="1922" y="1741"/>
                  <a:pt x="1639" y="1741"/>
                </a:cubicBezTo>
                <a:close/>
                <a:moveTo>
                  <a:pt x="1639" y="1741"/>
                </a:moveTo>
                <a:cubicBezTo>
                  <a:pt x="1639" y="1741"/>
                  <a:pt x="1639" y="1741"/>
                  <a:pt x="1639" y="1741"/>
                </a:cubicBezTo>
              </a:path>
            </a:pathLst>
          </a:custGeom>
          <a:solidFill>
            <a:srgbClr val="FFFFFF"/>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84" name="Freeform 17"/>
          <p:cNvSpPr>
            <a:spLocks noEditPoints="1"/>
          </p:cNvSpPr>
          <p:nvPr/>
        </p:nvSpPr>
        <p:spPr bwMode="auto">
          <a:xfrm>
            <a:off x="2267232" y="3469383"/>
            <a:ext cx="367420" cy="367420"/>
          </a:xfrm>
          <a:custGeom>
            <a:avLst/>
            <a:gdLst>
              <a:gd name="T0" fmla="*/ 1434 w 2867"/>
              <a:gd name="T1" fmla="*/ 205 h 2867"/>
              <a:gd name="T2" fmla="*/ 2662 w 2867"/>
              <a:gd name="T3" fmla="*/ 1434 h 2867"/>
              <a:gd name="T4" fmla="*/ 1434 w 2867"/>
              <a:gd name="T5" fmla="*/ 2662 h 2867"/>
              <a:gd name="T6" fmla="*/ 205 w 2867"/>
              <a:gd name="T7" fmla="*/ 1434 h 2867"/>
              <a:gd name="T8" fmla="*/ 1434 w 2867"/>
              <a:gd name="T9" fmla="*/ 205 h 2867"/>
              <a:gd name="T10" fmla="*/ 1434 w 2867"/>
              <a:gd name="T11" fmla="*/ 0 h 2867"/>
              <a:gd name="T12" fmla="*/ 0 w 2867"/>
              <a:gd name="T13" fmla="*/ 1434 h 2867"/>
              <a:gd name="T14" fmla="*/ 1434 w 2867"/>
              <a:gd name="T15" fmla="*/ 2867 h 2867"/>
              <a:gd name="T16" fmla="*/ 2867 w 2867"/>
              <a:gd name="T17" fmla="*/ 1434 h 2867"/>
              <a:gd name="T18" fmla="*/ 1434 w 2867"/>
              <a:gd name="T19" fmla="*/ 0 h 2867"/>
              <a:gd name="T20" fmla="*/ 1434 w 2867"/>
              <a:gd name="T21" fmla="*/ 0 h 2867"/>
              <a:gd name="T22" fmla="*/ 901 w 2867"/>
              <a:gd name="T23" fmla="*/ 573 h 2867"/>
              <a:gd name="T24" fmla="*/ 1341 w 2867"/>
              <a:gd name="T25" fmla="*/ 393 h 2867"/>
              <a:gd name="T26" fmla="*/ 2232 w 2867"/>
              <a:gd name="T27" fmla="*/ 737 h 2867"/>
              <a:gd name="T28" fmla="*/ 2212 w 2867"/>
              <a:gd name="T29" fmla="*/ 860 h 2867"/>
              <a:gd name="T30" fmla="*/ 2089 w 2867"/>
              <a:gd name="T31" fmla="*/ 840 h 2867"/>
              <a:gd name="T32" fmla="*/ 1399 w 2867"/>
              <a:gd name="T33" fmla="*/ 573 h 2867"/>
              <a:gd name="T34" fmla="*/ 1004 w 2867"/>
              <a:gd name="T35" fmla="*/ 717 h 2867"/>
              <a:gd name="T36" fmla="*/ 895 w 2867"/>
              <a:gd name="T37" fmla="*/ 702 h 2867"/>
              <a:gd name="T38" fmla="*/ 901 w 2867"/>
              <a:gd name="T39" fmla="*/ 573 h 2867"/>
              <a:gd name="T40" fmla="*/ 2253 w 2867"/>
              <a:gd name="T41" fmla="*/ 1106 h 2867"/>
              <a:gd name="T42" fmla="*/ 2314 w 2867"/>
              <a:gd name="T43" fmla="*/ 998 h 2867"/>
              <a:gd name="T44" fmla="*/ 2437 w 2867"/>
              <a:gd name="T45" fmla="*/ 1044 h 2867"/>
              <a:gd name="T46" fmla="*/ 2478 w 2867"/>
              <a:gd name="T47" fmla="*/ 1208 h 2867"/>
              <a:gd name="T48" fmla="*/ 2416 w 2867"/>
              <a:gd name="T49" fmla="*/ 1316 h 2867"/>
              <a:gd name="T50" fmla="*/ 2314 w 2867"/>
              <a:gd name="T51" fmla="*/ 1290 h 2867"/>
              <a:gd name="T52" fmla="*/ 2253 w 2867"/>
              <a:gd name="T53" fmla="*/ 1106 h 2867"/>
              <a:gd name="T54" fmla="*/ 942 w 2867"/>
              <a:gd name="T55" fmla="*/ 1925 h 2867"/>
              <a:gd name="T56" fmla="*/ 1434 w 2867"/>
              <a:gd name="T57" fmla="*/ 1843 h 2867"/>
              <a:gd name="T58" fmla="*/ 1925 w 2867"/>
              <a:gd name="T59" fmla="*/ 1925 h 2867"/>
              <a:gd name="T60" fmla="*/ 1843 w 2867"/>
              <a:gd name="T61" fmla="*/ 1434 h 2867"/>
              <a:gd name="T62" fmla="*/ 1925 w 2867"/>
              <a:gd name="T63" fmla="*/ 942 h 2867"/>
              <a:gd name="T64" fmla="*/ 1434 w 2867"/>
              <a:gd name="T65" fmla="*/ 1024 h 2867"/>
              <a:gd name="T66" fmla="*/ 942 w 2867"/>
              <a:gd name="T67" fmla="*/ 942 h 2867"/>
              <a:gd name="T68" fmla="*/ 1024 w 2867"/>
              <a:gd name="T69" fmla="*/ 1434 h 2867"/>
              <a:gd name="T70" fmla="*/ 942 w 2867"/>
              <a:gd name="T71" fmla="*/ 1925 h 2867"/>
              <a:gd name="T72" fmla="*/ 819 w 2867"/>
              <a:gd name="T73" fmla="*/ 2048 h 2867"/>
              <a:gd name="T74" fmla="*/ 819 w 2867"/>
              <a:gd name="T75" fmla="*/ 2048 h 2867"/>
              <a:gd name="T76" fmla="*/ 819 w 2867"/>
              <a:gd name="T77" fmla="*/ 2048 h 2867"/>
              <a:gd name="T78" fmla="*/ 819 w 2867"/>
              <a:gd name="T79" fmla="*/ 2048 h 2867"/>
              <a:gd name="T80" fmla="*/ 819 w 2867"/>
              <a:gd name="T81" fmla="*/ 819 h 2867"/>
              <a:gd name="T82" fmla="*/ 819 w 2867"/>
              <a:gd name="T83" fmla="*/ 819 h 2867"/>
              <a:gd name="T84" fmla="*/ 819 w 2867"/>
              <a:gd name="T85" fmla="*/ 819 h 2867"/>
              <a:gd name="T86" fmla="*/ 819 w 2867"/>
              <a:gd name="T87" fmla="*/ 819 h 2867"/>
              <a:gd name="T88" fmla="*/ 819 w 2867"/>
              <a:gd name="T89" fmla="*/ 819 h 2867"/>
              <a:gd name="T90" fmla="*/ 819 w 2867"/>
              <a:gd name="T91" fmla="*/ 819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7" h="2867">
                <a:moveTo>
                  <a:pt x="1434" y="205"/>
                </a:moveTo>
                <a:cubicBezTo>
                  <a:pt x="2109" y="205"/>
                  <a:pt x="2662" y="758"/>
                  <a:pt x="2662" y="1434"/>
                </a:cubicBezTo>
                <a:cubicBezTo>
                  <a:pt x="2662" y="2109"/>
                  <a:pt x="2109" y="2662"/>
                  <a:pt x="1434" y="2662"/>
                </a:cubicBezTo>
                <a:cubicBezTo>
                  <a:pt x="758" y="2662"/>
                  <a:pt x="205" y="2109"/>
                  <a:pt x="205" y="1434"/>
                </a:cubicBezTo>
                <a:cubicBezTo>
                  <a:pt x="205" y="758"/>
                  <a:pt x="758" y="205"/>
                  <a:pt x="1434" y="205"/>
                </a:cubicBezTo>
                <a:moveTo>
                  <a:pt x="1434" y="0"/>
                </a:moveTo>
                <a:cubicBezTo>
                  <a:pt x="655" y="0"/>
                  <a:pt x="0" y="655"/>
                  <a:pt x="0" y="1434"/>
                </a:cubicBezTo>
                <a:cubicBezTo>
                  <a:pt x="0" y="2212"/>
                  <a:pt x="655" y="2867"/>
                  <a:pt x="1434" y="2867"/>
                </a:cubicBezTo>
                <a:cubicBezTo>
                  <a:pt x="2212" y="2867"/>
                  <a:pt x="2867" y="2232"/>
                  <a:pt x="2867" y="1434"/>
                </a:cubicBezTo>
                <a:cubicBezTo>
                  <a:pt x="2867" y="635"/>
                  <a:pt x="2232" y="0"/>
                  <a:pt x="1434" y="0"/>
                </a:cubicBezTo>
                <a:cubicBezTo>
                  <a:pt x="1434" y="0"/>
                  <a:pt x="1434" y="0"/>
                  <a:pt x="1434" y="0"/>
                </a:cubicBezTo>
                <a:close/>
                <a:moveTo>
                  <a:pt x="901" y="573"/>
                </a:moveTo>
                <a:cubicBezTo>
                  <a:pt x="1030" y="479"/>
                  <a:pt x="1147" y="420"/>
                  <a:pt x="1341" y="393"/>
                </a:cubicBezTo>
                <a:cubicBezTo>
                  <a:pt x="1646" y="350"/>
                  <a:pt x="2037" y="463"/>
                  <a:pt x="2232" y="737"/>
                </a:cubicBezTo>
                <a:cubicBezTo>
                  <a:pt x="2266" y="784"/>
                  <a:pt x="2257" y="831"/>
                  <a:pt x="2212" y="860"/>
                </a:cubicBezTo>
                <a:cubicBezTo>
                  <a:pt x="2161" y="893"/>
                  <a:pt x="2118" y="881"/>
                  <a:pt x="2089" y="840"/>
                </a:cubicBezTo>
                <a:cubicBezTo>
                  <a:pt x="1938" y="625"/>
                  <a:pt x="1599" y="539"/>
                  <a:pt x="1399" y="573"/>
                </a:cubicBezTo>
                <a:cubicBezTo>
                  <a:pt x="1200" y="607"/>
                  <a:pt x="1116" y="650"/>
                  <a:pt x="1004" y="717"/>
                </a:cubicBezTo>
                <a:cubicBezTo>
                  <a:pt x="978" y="732"/>
                  <a:pt x="924" y="739"/>
                  <a:pt x="895" y="702"/>
                </a:cubicBezTo>
                <a:cubicBezTo>
                  <a:pt x="864" y="664"/>
                  <a:pt x="861" y="603"/>
                  <a:pt x="901" y="573"/>
                </a:cubicBezTo>
                <a:close/>
                <a:moveTo>
                  <a:pt x="2253" y="1106"/>
                </a:moveTo>
                <a:cubicBezTo>
                  <a:pt x="2248" y="1050"/>
                  <a:pt x="2271" y="1012"/>
                  <a:pt x="2314" y="998"/>
                </a:cubicBezTo>
                <a:cubicBezTo>
                  <a:pt x="2362" y="982"/>
                  <a:pt x="2417" y="1004"/>
                  <a:pt x="2437" y="1044"/>
                </a:cubicBezTo>
                <a:cubicBezTo>
                  <a:pt x="2456" y="1082"/>
                  <a:pt x="2466" y="1140"/>
                  <a:pt x="2478" y="1208"/>
                </a:cubicBezTo>
                <a:cubicBezTo>
                  <a:pt x="2485" y="1249"/>
                  <a:pt x="2472" y="1310"/>
                  <a:pt x="2416" y="1316"/>
                </a:cubicBezTo>
                <a:cubicBezTo>
                  <a:pt x="2375" y="1320"/>
                  <a:pt x="2348" y="1324"/>
                  <a:pt x="2314" y="1290"/>
                </a:cubicBezTo>
                <a:cubicBezTo>
                  <a:pt x="2280" y="1256"/>
                  <a:pt x="2256" y="1147"/>
                  <a:pt x="2253" y="1106"/>
                </a:cubicBezTo>
                <a:close/>
                <a:moveTo>
                  <a:pt x="942" y="1925"/>
                </a:moveTo>
                <a:cubicBezTo>
                  <a:pt x="1044" y="1884"/>
                  <a:pt x="1229" y="1843"/>
                  <a:pt x="1434" y="1843"/>
                </a:cubicBezTo>
                <a:cubicBezTo>
                  <a:pt x="1638" y="1843"/>
                  <a:pt x="1823" y="1884"/>
                  <a:pt x="1925" y="1925"/>
                </a:cubicBezTo>
                <a:cubicBezTo>
                  <a:pt x="1884" y="1823"/>
                  <a:pt x="1843" y="1638"/>
                  <a:pt x="1843" y="1434"/>
                </a:cubicBezTo>
                <a:cubicBezTo>
                  <a:pt x="1843" y="1229"/>
                  <a:pt x="1884" y="1044"/>
                  <a:pt x="1925" y="942"/>
                </a:cubicBezTo>
                <a:cubicBezTo>
                  <a:pt x="1823" y="983"/>
                  <a:pt x="1638" y="1024"/>
                  <a:pt x="1434" y="1024"/>
                </a:cubicBezTo>
                <a:cubicBezTo>
                  <a:pt x="1229" y="1024"/>
                  <a:pt x="1044" y="983"/>
                  <a:pt x="942" y="942"/>
                </a:cubicBezTo>
                <a:cubicBezTo>
                  <a:pt x="983" y="1044"/>
                  <a:pt x="1024" y="1229"/>
                  <a:pt x="1024" y="1434"/>
                </a:cubicBezTo>
                <a:cubicBezTo>
                  <a:pt x="1024" y="1638"/>
                  <a:pt x="983" y="1823"/>
                  <a:pt x="942" y="1925"/>
                </a:cubicBezTo>
                <a:close/>
                <a:moveTo>
                  <a:pt x="819" y="2048"/>
                </a:moveTo>
                <a:cubicBezTo>
                  <a:pt x="819" y="2048"/>
                  <a:pt x="819" y="2048"/>
                  <a:pt x="819" y="2048"/>
                </a:cubicBezTo>
                <a:cubicBezTo>
                  <a:pt x="819" y="2048"/>
                  <a:pt x="819" y="2048"/>
                  <a:pt x="819" y="2048"/>
                </a:cubicBezTo>
                <a:cubicBezTo>
                  <a:pt x="819" y="2048"/>
                  <a:pt x="819" y="2048"/>
                  <a:pt x="819" y="2048"/>
                </a:cubicBezTo>
                <a:close/>
                <a:moveTo>
                  <a:pt x="819" y="819"/>
                </a:moveTo>
                <a:cubicBezTo>
                  <a:pt x="819" y="819"/>
                  <a:pt x="819" y="819"/>
                  <a:pt x="819" y="819"/>
                </a:cubicBezTo>
                <a:cubicBezTo>
                  <a:pt x="819" y="819"/>
                  <a:pt x="819" y="819"/>
                  <a:pt x="819" y="819"/>
                </a:cubicBezTo>
                <a:cubicBezTo>
                  <a:pt x="819" y="819"/>
                  <a:pt x="819" y="819"/>
                  <a:pt x="819" y="819"/>
                </a:cubicBezTo>
                <a:close/>
                <a:moveTo>
                  <a:pt x="819" y="819"/>
                </a:moveTo>
                <a:cubicBezTo>
                  <a:pt x="819" y="819"/>
                  <a:pt x="819" y="819"/>
                  <a:pt x="819" y="819"/>
                </a:cubicBezTo>
              </a:path>
            </a:pathLst>
          </a:custGeom>
          <a:solidFill>
            <a:srgbClr val="FFFFFF"/>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nvGrpSpPr>
          <p:cNvPr id="3" name="组合 2"/>
          <p:cNvGrpSpPr/>
          <p:nvPr/>
        </p:nvGrpSpPr>
        <p:grpSpPr>
          <a:xfrm>
            <a:off x="9355815" y="3252272"/>
            <a:ext cx="496511" cy="464076"/>
            <a:chOff x="6945613" y="4485557"/>
            <a:chExt cx="804982" cy="752396"/>
          </a:xfrm>
        </p:grpSpPr>
        <p:sp>
          <p:nvSpPr>
            <p:cNvPr id="85" name="Freeform 14"/>
            <p:cNvSpPr/>
            <p:nvPr/>
          </p:nvSpPr>
          <p:spPr bwMode="auto">
            <a:xfrm>
              <a:off x="7180231" y="5122666"/>
              <a:ext cx="339792" cy="115287"/>
            </a:xfrm>
            <a:custGeom>
              <a:avLst/>
              <a:gdLst>
                <a:gd name="T0" fmla="*/ 71 w 71"/>
                <a:gd name="T1" fmla="*/ 23 h 24"/>
                <a:gd name="T2" fmla="*/ 64 w 71"/>
                <a:gd name="T3" fmla="*/ 21 h 24"/>
                <a:gd name="T4" fmla="*/ 60 w 71"/>
                <a:gd name="T5" fmla="*/ 11 h 24"/>
                <a:gd name="T6" fmla="*/ 59 w 71"/>
                <a:gd name="T7" fmla="*/ 0 h 24"/>
                <a:gd name="T8" fmla="*/ 12 w 71"/>
                <a:gd name="T9" fmla="*/ 0 h 24"/>
                <a:gd name="T10" fmla="*/ 11 w 71"/>
                <a:gd name="T11" fmla="*/ 11 h 24"/>
                <a:gd name="T12" fmla="*/ 7 w 71"/>
                <a:gd name="T13" fmla="*/ 21 h 24"/>
                <a:gd name="T14" fmla="*/ 0 w 71"/>
                <a:gd name="T15" fmla="*/ 23 h 24"/>
                <a:gd name="T16" fmla="*/ 0 w 71"/>
                <a:gd name="T17" fmla="*/ 24 h 24"/>
                <a:gd name="T18" fmla="*/ 6 w 71"/>
                <a:gd name="T19" fmla="*/ 24 h 24"/>
                <a:gd name="T20" fmla="*/ 35 w 71"/>
                <a:gd name="T21" fmla="*/ 24 h 24"/>
                <a:gd name="T22" fmla="*/ 36 w 71"/>
                <a:gd name="T23" fmla="*/ 24 h 24"/>
                <a:gd name="T24" fmla="*/ 65 w 71"/>
                <a:gd name="T25" fmla="*/ 24 h 24"/>
                <a:gd name="T26" fmla="*/ 71 w 71"/>
                <a:gd name="T27" fmla="*/ 24 h 24"/>
                <a:gd name="T28" fmla="*/ 71 w 71"/>
                <a:gd name="T2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24">
                  <a:moveTo>
                    <a:pt x="71" y="23"/>
                  </a:moveTo>
                  <a:cubicBezTo>
                    <a:pt x="71" y="22"/>
                    <a:pt x="67" y="22"/>
                    <a:pt x="64" y="21"/>
                  </a:cubicBezTo>
                  <a:cubicBezTo>
                    <a:pt x="60" y="21"/>
                    <a:pt x="60" y="16"/>
                    <a:pt x="60" y="11"/>
                  </a:cubicBezTo>
                  <a:cubicBezTo>
                    <a:pt x="59" y="8"/>
                    <a:pt x="59" y="3"/>
                    <a:pt x="59" y="0"/>
                  </a:cubicBezTo>
                  <a:cubicBezTo>
                    <a:pt x="12" y="0"/>
                    <a:pt x="12" y="0"/>
                    <a:pt x="12" y="0"/>
                  </a:cubicBezTo>
                  <a:cubicBezTo>
                    <a:pt x="11" y="3"/>
                    <a:pt x="11" y="8"/>
                    <a:pt x="11" y="11"/>
                  </a:cubicBezTo>
                  <a:cubicBezTo>
                    <a:pt x="10" y="16"/>
                    <a:pt x="10" y="21"/>
                    <a:pt x="7" y="21"/>
                  </a:cubicBezTo>
                  <a:cubicBezTo>
                    <a:pt x="3" y="22"/>
                    <a:pt x="0" y="22"/>
                    <a:pt x="0" y="23"/>
                  </a:cubicBezTo>
                  <a:cubicBezTo>
                    <a:pt x="0" y="24"/>
                    <a:pt x="0" y="24"/>
                    <a:pt x="0" y="24"/>
                  </a:cubicBezTo>
                  <a:cubicBezTo>
                    <a:pt x="0" y="24"/>
                    <a:pt x="4" y="24"/>
                    <a:pt x="6" y="24"/>
                  </a:cubicBezTo>
                  <a:cubicBezTo>
                    <a:pt x="35" y="24"/>
                    <a:pt x="35" y="24"/>
                    <a:pt x="35" y="24"/>
                  </a:cubicBezTo>
                  <a:cubicBezTo>
                    <a:pt x="35" y="24"/>
                    <a:pt x="35" y="24"/>
                    <a:pt x="36" y="24"/>
                  </a:cubicBezTo>
                  <a:cubicBezTo>
                    <a:pt x="65" y="24"/>
                    <a:pt x="65" y="24"/>
                    <a:pt x="65" y="24"/>
                  </a:cubicBezTo>
                  <a:cubicBezTo>
                    <a:pt x="67" y="24"/>
                    <a:pt x="71" y="24"/>
                    <a:pt x="71" y="24"/>
                  </a:cubicBezTo>
                  <a:lnTo>
                    <a:pt x="71" y="23"/>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6" name="Freeform 15"/>
            <p:cNvSpPr>
              <a:spLocks noEditPoints="1"/>
            </p:cNvSpPr>
            <p:nvPr/>
          </p:nvSpPr>
          <p:spPr bwMode="auto">
            <a:xfrm>
              <a:off x="6945613" y="4485557"/>
              <a:ext cx="804982" cy="629019"/>
            </a:xfrm>
            <a:custGeom>
              <a:avLst/>
              <a:gdLst>
                <a:gd name="T0" fmla="*/ 162 w 168"/>
                <a:gd name="T1" fmla="*/ 0 h 131"/>
                <a:gd name="T2" fmla="*/ 7 w 168"/>
                <a:gd name="T3" fmla="*/ 0 h 131"/>
                <a:gd name="T4" fmla="*/ 0 w 168"/>
                <a:gd name="T5" fmla="*/ 6 h 131"/>
                <a:gd name="T6" fmla="*/ 0 w 168"/>
                <a:gd name="T7" fmla="*/ 125 h 131"/>
                <a:gd name="T8" fmla="*/ 7 w 168"/>
                <a:gd name="T9" fmla="*/ 131 h 131"/>
                <a:gd name="T10" fmla="*/ 61 w 168"/>
                <a:gd name="T11" fmla="*/ 131 h 131"/>
                <a:gd name="T12" fmla="*/ 61 w 168"/>
                <a:gd name="T13" fmla="*/ 131 h 131"/>
                <a:gd name="T14" fmla="*/ 108 w 168"/>
                <a:gd name="T15" fmla="*/ 131 h 131"/>
                <a:gd name="T16" fmla="*/ 108 w 168"/>
                <a:gd name="T17" fmla="*/ 131 h 131"/>
                <a:gd name="T18" fmla="*/ 162 w 168"/>
                <a:gd name="T19" fmla="*/ 131 h 131"/>
                <a:gd name="T20" fmla="*/ 168 w 168"/>
                <a:gd name="T21" fmla="*/ 125 h 131"/>
                <a:gd name="T22" fmla="*/ 168 w 168"/>
                <a:gd name="T23" fmla="*/ 6 h 131"/>
                <a:gd name="T24" fmla="*/ 162 w 168"/>
                <a:gd name="T25" fmla="*/ 0 h 131"/>
                <a:gd name="T26" fmla="*/ 84 w 168"/>
                <a:gd name="T27" fmla="*/ 123 h 131"/>
                <a:gd name="T28" fmla="*/ 82 w 168"/>
                <a:gd name="T29" fmla="*/ 120 h 131"/>
                <a:gd name="T30" fmla="*/ 84 w 168"/>
                <a:gd name="T31" fmla="*/ 118 h 131"/>
                <a:gd name="T32" fmla="*/ 87 w 168"/>
                <a:gd name="T33" fmla="*/ 120 h 131"/>
                <a:gd name="T34" fmla="*/ 84 w 168"/>
                <a:gd name="T35" fmla="*/ 123 h 131"/>
                <a:gd name="T36" fmla="*/ 160 w 168"/>
                <a:gd name="T37" fmla="*/ 106 h 131"/>
                <a:gd name="T38" fmla="*/ 8 w 168"/>
                <a:gd name="T39" fmla="*/ 106 h 131"/>
                <a:gd name="T40" fmla="*/ 8 w 168"/>
                <a:gd name="T41" fmla="*/ 8 h 131"/>
                <a:gd name="T42" fmla="*/ 160 w 168"/>
                <a:gd name="T43" fmla="*/ 8 h 131"/>
                <a:gd name="T44" fmla="*/ 160 w 168"/>
                <a:gd name="T45" fmla="*/ 10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131">
                  <a:moveTo>
                    <a:pt x="162" y="0"/>
                  </a:moveTo>
                  <a:cubicBezTo>
                    <a:pt x="7" y="0"/>
                    <a:pt x="7" y="0"/>
                    <a:pt x="7" y="0"/>
                  </a:cubicBezTo>
                  <a:cubicBezTo>
                    <a:pt x="3" y="0"/>
                    <a:pt x="0" y="3"/>
                    <a:pt x="0" y="6"/>
                  </a:cubicBezTo>
                  <a:cubicBezTo>
                    <a:pt x="0" y="125"/>
                    <a:pt x="0" y="125"/>
                    <a:pt x="0" y="125"/>
                  </a:cubicBezTo>
                  <a:cubicBezTo>
                    <a:pt x="0" y="128"/>
                    <a:pt x="3" y="131"/>
                    <a:pt x="7" y="131"/>
                  </a:cubicBezTo>
                  <a:cubicBezTo>
                    <a:pt x="61" y="131"/>
                    <a:pt x="61" y="131"/>
                    <a:pt x="61" y="131"/>
                  </a:cubicBezTo>
                  <a:cubicBezTo>
                    <a:pt x="61" y="131"/>
                    <a:pt x="61" y="131"/>
                    <a:pt x="61" y="131"/>
                  </a:cubicBezTo>
                  <a:cubicBezTo>
                    <a:pt x="108" y="131"/>
                    <a:pt x="108" y="131"/>
                    <a:pt x="108" y="131"/>
                  </a:cubicBezTo>
                  <a:cubicBezTo>
                    <a:pt x="108" y="131"/>
                    <a:pt x="108" y="131"/>
                    <a:pt x="108" y="131"/>
                  </a:cubicBezTo>
                  <a:cubicBezTo>
                    <a:pt x="162" y="131"/>
                    <a:pt x="162" y="131"/>
                    <a:pt x="162" y="131"/>
                  </a:cubicBezTo>
                  <a:cubicBezTo>
                    <a:pt x="165" y="131"/>
                    <a:pt x="168" y="128"/>
                    <a:pt x="168" y="125"/>
                  </a:cubicBezTo>
                  <a:cubicBezTo>
                    <a:pt x="168" y="6"/>
                    <a:pt x="168" y="6"/>
                    <a:pt x="168" y="6"/>
                  </a:cubicBezTo>
                  <a:cubicBezTo>
                    <a:pt x="168" y="3"/>
                    <a:pt x="165" y="0"/>
                    <a:pt x="162" y="0"/>
                  </a:cubicBezTo>
                  <a:close/>
                  <a:moveTo>
                    <a:pt x="84" y="123"/>
                  </a:moveTo>
                  <a:cubicBezTo>
                    <a:pt x="83" y="123"/>
                    <a:pt x="82" y="122"/>
                    <a:pt x="82" y="120"/>
                  </a:cubicBezTo>
                  <a:cubicBezTo>
                    <a:pt x="82" y="119"/>
                    <a:pt x="83" y="118"/>
                    <a:pt x="84" y="118"/>
                  </a:cubicBezTo>
                  <a:cubicBezTo>
                    <a:pt x="86" y="118"/>
                    <a:pt x="87" y="119"/>
                    <a:pt x="87" y="120"/>
                  </a:cubicBezTo>
                  <a:cubicBezTo>
                    <a:pt x="87" y="122"/>
                    <a:pt x="86" y="123"/>
                    <a:pt x="84" y="123"/>
                  </a:cubicBezTo>
                  <a:close/>
                  <a:moveTo>
                    <a:pt x="160" y="106"/>
                  </a:moveTo>
                  <a:cubicBezTo>
                    <a:pt x="8" y="106"/>
                    <a:pt x="8" y="106"/>
                    <a:pt x="8" y="106"/>
                  </a:cubicBezTo>
                  <a:cubicBezTo>
                    <a:pt x="8" y="8"/>
                    <a:pt x="8" y="8"/>
                    <a:pt x="8" y="8"/>
                  </a:cubicBezTo>
                  <a:cubicBezTo>
                    <a:pt x="160" y="8"/>
                    <a:pt x="160" y="8"/>
                    <a:pt x="160" y="8"/>
                  </a:cubicBezTo>
                  <a:lnTo>
                    <a:pt x="160" y="10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7" name="Oval 16"/>
            <p:cNvSpPr>
              <a:spLocks noChangeArrowheads="1"/>
            </p:cNvSpPr>
            <p:nvPr/>
          </p:nvSpPr>
          <p:spPr bwMode="auto">
            <a:xfrm>
              <a:off x="7457322" y="4653430"/>
              <a:ext cx="76858" cy="76858"/>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8" name="Oval 17"/>
            <p:cNvSpPr>
              <a:spLocks noChangeArrowheads="1"/>
            </p:cNvSpPr>
            <p:nvPr/>
          </p:nvSpPr>
          <p:spPr bwMode="auto">
            <a:xfrm>
              <a:off x="7166072" y="4653430"/>
              <a:ext cx="70791" cy="76858"/>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9" name="Freeform 18"/>
            <p:cNvSpPr/>
            <p:nvPr/>
          </p:nvSpPr>
          <p:spPr bwMode="auto">
            <a:xfrm>
              <a:off x="7439119" y="4726242"/>
              <a:ext cx="147648" cy="171919"/>
            </a:xfrm>
            <a:custGeom>
              <a:avLst/>
              <a:gdLst>
                <a:gd name="T0" fmla="*/ 26 w 31"/>
                <a:gd name="T1" fmla="*/ 7 h 36"/>
                <a:gd name="T2" fmla="*/ 18 w 31"/>
                <a:gd name="T3" fmla="*/ 0 h 36"/>
                <a:gd name="T4" fmla="*/ 18 w 31"/>
                <a:gd name="T5" fmla="*/ 0 h 36"/>
                <a:gd name="T6" fmla="*/ 12 w 31"/>
                <a:gd name="T7" fmla="*/ 2 h 36"/>
                <a:gd name="T8" fmla="*/ 6 w 31"/>
                <a:gd name="T9" fmla="*/ 0 h 36"/>
                <a:gd name="T10" fmla="*/ 5 w 31"/>
                <a:gd name="T11" fmla="*/ 0 h 36"/>
                <a:gd name="T12" fmla="*/ 0 w 31"/>
                <a:gd name="T13" fmla="*/ 2 h 36"/>
                <a:gd name="T14" fmla="*/ 1 w 31"/>
                <a:gd name="T15" fmla="*/ 6 h 36"/>
                <a:gd name="T16" fmla="*/ 9 w 31"/>
                <a:gd name="T17" fmla="*/ 36 h 36"/>
                <a:gd name="T18" fmla="*/ 9 w 31"/>
                <a:gd name="T19" fmla="*/ 36 h 36"/>
                <a:gd name="T20" fmla="*/ 24 w 31"/>
                <a:gd name="T21" fmla="*/ 36 h 36"/>
                <a:gd name="T22" fmla="*/ 31 w 31"/>
                <a:gd name="T23" fmla="*/ 29 h 36"/>
                <a:gd name="T24" fmla="*/ 26 w 31"/>
                <a:gd name="T25"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6">
                  <a:moveTo>
                    <a:pt x="26" y="7"/>
                  </a:moveTo>
                  <a:cubicBezTo>
                    <a:pt x="26" y="3"/>
                    <a:pt x="22" y="0"/>
                    <a:pt x="18" y="0"/>
                  </a:cubicBezTo>
                  <a:cubicBezTo>
                    <a:pt x="18" y="0"/>
                    <a:pt x="18" y="0"/>
                    <a:pt x="18" y="0"/>
                  </a:cubicBezTo>
                  <a:cubicBezTo>
                    <a:pt x="16" y="1"/>
                    <a:pt x="14" y="2"/>
                    <a:pt x="12" y="2"/>
                  </a:cubicBezTo>
                  <a:cubicBezTo>
                    <a:pt x="10" y="2"/>
                    <a:pt x="7" y="1"/>
                    <a:pt x="6" y="0"/>
                  </a:cubicBezTo>
                  <a:cubicBezTo>
                    <a:pt x="5" y="0"/>
                    <a:pt x="5" y="0"/>
                    <a:pt x="5" y="0"/>
                  </a:cubicBezTo>
                  <a:cubicBezTo>
                    <a:pt x="3" y="0"/>
                    <a:pt x="2" y="1"/>
                    <a:pt x="0" y="2"/>
                  </a:cubicBezTo>
                  <a:cubicBezTo>
                    <a:pt x="1" y="3"/>
                    <a:pt x="1" y="5"/>
                    <a:pt x="1" y="6"/>
                  </a:cubicBezTo>
                  <a:cubicBezTo>
                    <a:pt x="9" y="36"/>
                    <a:pt x="9" y="36"/>
                    <a:pt x="9" y="36"/>
                  </a:cubicBezTo>
                  <a:cubicBezTo>
                    <a:pt x="9" y="36"/>
                    <a:pt x="9" y="36"/>
                    <a:pt x="9" y="36"/>
                  </a:cubicBezTo>
                  <a:cubicBezTo>
                    <a:pt x="24" y="36"/>
                    <a:pt x="24" y="36"/>
                    <a:pt x="24" y="36"/>
                  </a:cubicBezTo>
                  <a:cubicBezTo>
                    <a:pt x="27" y="36"/>
                    <a:pt x="31" y="33"/>
                    <a:pt x="31" y="29"/>
                  </a:cubicBezTo>
                  <a:lnTo>
                    <a:pt x="26" y="7"/>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0" name="Freeform 19"/>
            <p:cNvSpPr/>
            <p:nvPr/>
          </p:nvSpPr>
          <p:spPr bwMode="auto">
            <a:xfrm>
              <a:off x="7113485" y="4726242"/>
              <a:ext cx="143603" cy="171919"/>
            </a:xfrm>
            <a:custGeom>
              <a:avLst/>
              <a:gdLst>
                <a:gd name="T0" fmla="*/ 30 w 30"/>
                <a:gd name="T1" fmla="*/ 2 h 36"/>
                <a:gd name="T2" fmla="*/ 25 w 30"/>
                <a:gd name="T3" fmla="*/ 0 h 36"/>
                <a:gd name="T4" fmla="*/ 25 w 30"/>
                <a:gd name="T5" fmla="*/ 0 h 36"/>
                <a:gd name="T6" fmla="*/ 19 w 30"/>
                <a:gd name="T7" fmla="*/ 2 h 36"/>
                <a:gd name="T8" fmla="*/ 12 w 30"/>
                <a:gd name="T9" fmla="*/ 0 h 36"/>
                <a:gd name="T10" fmla="*/ 12 w 30"/>
                <a:gd name="T11" fmla="*/ 0 h 36"/>
                <a:gd name="T12" fmla="*/ 5 w 30"/>
                <a:gd name="T13" fmla="*/ 7 h 36"/>
                <a:gd name="T14" fmla="*/ 0 w 30"/>
                <a:gd name="T15" fmla="*/ 29 h 36"/>
                <a:gd name="T16" fmla="*/ 7 w 30"/>
                <a:gd name="T17" fmla="*/ 36 h 36"/>
                <a:gd name="T18" fmla="*/ 22 w 30"/>
                <a:gd name="T19" fmla="*/ 36 h 36"/>
                <a:gd name="T20" fmla="*/ 22 w 30"/>
                <a:gd name="T21" fmla="*/ 36 h 36"/>
                <a:gd name="T22" fmla="*/ 29 w 30"/>
                <a:gd name="T23" fmla="*/ 6 h 36"/>
                <a:gd name="T24" fmla="*/ 30 w 30"/>
                <a:gd name="T2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6">
                  <a:moveTo>
                    <a:pt x="30" y="2"/>
                  </a:moveTo>
                  <a:cubicBezTo>
                    <a:pt x="29" y="1"/>
                    <a:pt x="27" y="0"/>
                    <a:pt x="25" y="0"/>
                  </a:cubicBezTo>
                  <a:cubicBezTo>
                    <a:pt x="25" y="0"/>
                    <a:pt x="25" y="0"/>
                    <a:pt x="25" y="0"/>
                  </a:cubicBezTo>
                  <a:cubicBezTo>
                    <a:pt x="23" y="1"/>
                    <a:pt x="21" y="2"/>
                    <a:pt x="19" y="2"/>
                  </a:cubicBezTo>
                  <a:cubicBezTo>
                    <a:pt x="16" y="2"/>
                    <a:pt x="14" y="1"/>
                    <a:pt x="12" y="0"/>
                  </a:cubicBezTo>
                  <a:cubicBezTo>
                    <a:pt x="12" y="0"/>
                    <a:pt x="12" y="0"/>
                    <a:pt x="12" y="0"/>
                  </a:cubicBezTo>
                  <a:cubicBezTo>
                    <a:pt x="8" y="0"/>
                    <a:pt x="5" y="3"/>
                    <a:pt x="5" y="7"/>
                  </a:cubicBezTo>
                  <a:cubicBezTo>
                    <a:pt x="0" y="29"/>
                    <a:pt x="0" y="29"/>
                    <a:pt x="0" y="29"/>
                  </a:cubicBezTo>
                  <a:cubicBezTo>
                    <a:pt x="0" y="33"/>
                    <a:pt x="3" y="36"/>
                    <a:pt x="7" y="36"/>
                  </a:cubicBezTo>
                  <a:cubicBezTo>
                    <a:pt x="22" y="36"/>
                    <a:pt x="22" y="36"/>
                    <a:pt x="22" y="36"/>
                  </a:cubicBezTo>
                  <a:cubicBezTo>
                    <a:pt x="22" y="36"/>
                    <a:pt x="22" y="36"/>
                    <a:pt x="22" y="36"/>
                  </a:cubicBezTo>
                  <a:cubicBezTo>
                    <a:pt x="29" y="6"/>
                    <a:pt x="29" y="6"/>
                    <a:pt x="29" y="6"/>
                  </a:cubicBezTo>
                  <a:cubicBezTo>
                    <a:pt x="29" y="5"/>
                    <a:pt x="29" y="3"/>
                    <a:pt x="30" y="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1" name="Freeform 20"/>
            <p:cNvSpPr/>
            <p:nvPr/>
          </p:nvSpPr>
          <p:spPr bwMode="auto">
            <a:xfrm>
              <a:off x="7228772" y="4706017"/>
              <a:ext cx="242708" cy="234618"/>
            </a:xfrm>
            <a:custGeom>
              <a:avLst/>
              <a:gdLst>
                <a:gd name="T0" fmla="*/ 44 w 51"/>
                <a:gd name="T1" fmla="*/ 10 h 49"/>
                <a:gd name="T2" fmla="*/ 34 w 51"/>
                <a:gd name="T3" fmla="*/ 0 h 49"/>
                <a:gd name="T4" fmla="*/ 34 w 51"/>
                <a:gd name="T5" fmla="*/ 0 h 49"/>
                <a:gd name="T6" fmla="*/ 25 w 51"/>
                <a:gd name="T7" fmla="*/ 4 h 49"/>
                <a:gd name="T8" fmla="*/ 17 w 51"/>
                <a:gd name="T9" fmla="*/ 0 h 49"/>
                <a:gd name="T10" fmla="*/ 16 w 51"/>
                <a:gd name="T11" fmla="*/ 0 h 49"/>
                <a:gd name="T12" fmla="*/ 6 w 51"/>
                <a:gd name="T13" fmla="*/ 10 h 49"/>
                <a:gd name="T14" fmla="*/ 0 w 51"/>
                <a:gd name="T15" fmla="*/ 40 h 49"/>
                <a:gd name="T16" fmla="*/ 9 w 51"/>
                <a:gd name="T17" fmla="*/ 49 h 49"/>
                <a:gd name="T18" fmla="*/ 41 w 51"/>
                <a:gd name="T19" fmla="*/ 49 h 49"/>
                <a:gd name="T20" fmla="*/ 51 w 51"/>
                <a:gd name="T21" fmla="*/ 40 h 49"/>
                <a:gd name="T22" fmla="*/ 44 w 51"/>
                <a:gd name="T23"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9">
                  <a:moveTo>
                    <a:pt x="44" y="10"/>
                  </a:moveTo>
                  <a:cubicBezTo>
                    <a:pt x="44" y="5"/>
                    <a:pt x="40" y="0"/>
                    <a:pt x="34" y="0"/>
                  </a:cubicBezTo>
                  <a:cubicBezTo>
                    <a:pt x="34" y="0"/>
                    <a:pt x="34" y="0"/>
                    <a:pt x="34" y="0"/>
                  </a:cubicBezTo>
                  <a:cubicBezTo>
                    <a:pt x="31" y="2"/>
                    <a:pt x="28" y="4"/>
                    <a:pt x="25" y="4"/>
                  </a:cubicBezTo>
                  <a:cubicBezTo>
                    <a:pt x="22" y="4"/>
                    <a:pt x="19" y="2"/>
                    <a:pt x="17" y="0"/>
                  </a:cubicBezTo>
                  <a:cubicBezTo>
                    <a:pt x="16" y="0"/>
                    <a:pt x="16" y="0"/>
                    <a:pt x="16" y="0"/>
                  </a:cubicBezTo>
                  <a:cubicBezTo>
                    <a:pt x="11" y="0"/>
                    <a:pt x="6" y="5"/>
                    <a:pt x="6" y="10"/>
                  </a:cubicBezTo>
                  <a:cubicBezTo>
                    <a:pt x="0" y="40"/>
                    <a:pt x="0" y="40"/>
                    <a:pt x="0" y="40"/>
                  </a:cubicBezTo>
                  <a:cubicBezTo>
                    <a:pt x="0" y="45"/>
                    <a:pt x="4" y="49"/>
                    <a:pt x="9" y="49"/>
                  </a:cubicBezTo>
                  <a:cubicBezTo>
                    <a:pt x="41" y="49"/>
                    <a:pt x="41" y="49"/>
                    <a:pt x="41" y="49"/>
                  </a:cubicBezTo>
                  <a:cubicBezTo>
                    <a:pt x="46" y="49"/>
                    <a:pt x="51" y="45"/>
                    <a:pt x="51" y="40"/>
                  </a:cubicBezTo>
                  <a:lnTo>
                    <a:pt x="44" y="10"/>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2" name="Oval 21"/>
            <p:cNvSpPr>
              <a:spLocks noChangeArrowheads="1"/>
            </p:cNvSpPr>
            <p:nvPr/>
          </p:nvSpPr>
          <p:spPr bwMode="auto">
            <a:xfrm>
              <a:off x="7295516" y="4610957"/>
              <a:ext cx="105174" cy="99106"/>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94" name="文本框 24"/>
          <p:cNvSpPr txBox="1">
            <a:spLocks noChangeArrowheads="1"/>
          </p:cNvSpPr>
          <p:nvPr/>
        </p:nvSpPr>
        <p:spPr bwMode="auto">
          <a:xfrm>
            <a:off x="7492991" y="1288960"/>
            <a:ext cx="3736233"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fontAlgn="base">
              <a:lnSpc>
                <a:spcPct val="110000"/>
              </a:lnSpc>
              <a:spcBef>
                <a:spcPct val="0"/>
              </a:spcBef>
              <a:spcAft>
                <a:spcPct val="0"/>
              </a:spcAft>
            </a:pPr>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3.</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决策周期长</a:t>
            </a:r>
          </a:p>
          <a:p>
            <a:pPr defTabSz="914400" fontAlgn="base">
              <a:lnSpc>
                <a:spcPct val="1100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备婚过程长达数月，多数人为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个月，</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导致消费决策周期较长。</a:t>
            </a:r>
          </a:p>
        </p:txBody>
      </p:sp>
      <p:sp>
        <p:nvSpPr>
          <p:cNvPr id="95" name="文本框 24"/>
          <p:cNvSpPr txBox="1">
            <a:spLocks noChangeArrowheads="1"/>
          </p:cNvSpPr>
          <p:nvPr/>
        </p:nvSpPr>
        <p:spPr bwMode="auto">
          <a:xfrm>
            <a:off x="8255446" y="4164514"/>
            <a:ext cx="3736233" cy="158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fontAlgn="base">
              <a:lnSpc>
                <a:spcPct val="110000"/>
              </a:lnSpc>
              <a:spcBef>
                <a:spcPct val="0"/>
              </a:spcBef>
              <a:spcAft>
                <a:spcPct val="0"/>
              </a:spcAft>
            </a:pPr>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4.</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线上获取购买信息</a:t>
            </a:r>
          </a:p>
          <a:p>
            <a:pPr defTabSz="914400" fontAlgn="base">
              <a:lnSpc>
                <a:spcPct val="110000"/>
              </a:lnSpc>
              <a:spcBef>
                <a:spcPct val="0"/>
              </a:spcBef>
              <a:spcAft>
                <a:spcPct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新生代的备婚群体集中于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90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后，是互联网的原住民，</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倾向于使用互联网为核心信息的获取渠道</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a:p>
            <a:pPr defTabSz="914400" fontAlgn="base">
              <a:lnSpc>
                <a:spcPct val="110000"/>
              </a:lnSpc>
              <a:spcBef>
                <a:spcPct val="0"/>
              </a:spcBef>
              <a:spcAft>
                <a:spcPct val="0"/>
              </a:spcAft>
            </a:pP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14114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par>
                                <p:cTn id="17" presetID="10" presetClass="entr" presetSubtype="0" fill="hold" nodeType="withEffect">
                                  <p:stCondLst>
                                    <p:cond delay="5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7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9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11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85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132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992"/>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85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937"/>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55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2" grpId="0" animBg="1"/>
      <p:bldP spid="53" grpId="0" animBg="1"/>
      <p:bldP spid="54" grpId="0" animBg="1"/>
      <p:bldP spid="5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p:cNvSpPr>
            <a:spLocks noChangeArrowheads="1"/>
          </p:cNvSpPr>
          <p:nvPr/>
        </p:nvSpPr>
        <p:spPr bwMode="auto">
          <a:xfrm>
            <a:off x="1617630" y="2995742"/>
            <a:ext cx="9082868" cy="22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ct val="120000"/>
              </a:lnSpc>
            </a:pPr>
            <a:r>
              <a:rPr lang="zh-CN" altLang="en-US" sz="2000" b="1" dirty="0">
                <a:solidFill>
                  <a:schemeClr val="bg1"/>
                </a:solidFill>
                <a:latin typeface="微软雅黑" pitchFamily="34" charset="-122"/>
                <a:ea typeface="微软雅黑" pitchFamily="34" charset="-122"/>
                <a:sym typeface="微软雅黑" pitchFamily="34" charset="-122"/>
              </a:rPr>
              <a:t>回顾</a:t>
            </a:r>
            <a:r>
              <a:rPr lang="zh-CN" altLang="en-US" sz="1400" dirty="0">
                <a:solidFill>
                  <a:schemeClr val="bg1"/>
                </a:solidFill>
                <a:latin typeface="微软雅黑" pitchFamily="34" charset="-122"/>
                <a:ea typeface="微软雅黑" pitchFamily="34" charset="-122"/>
                <a:sym typeface="微软雅黑" pitchFamily="34" charset="-122"/>
              </a:rPr>
              <a:t>这一年的工作，在取得成绩的同时，我们也找到了工作中的不足和问题，主要反映于</a:t>
            </a:r>
            <a:r>
              <a:rPr lang="en-US" altLang="zh-CN" sz="1400" dirty="0">
                <a:solidFill>
                  <a:schemeClr val="bg1"/>
                </a:solidFill>
                <a:latin typeface="微软雅黑" pitchFamily="34" charset="-122"/>
                <a:ea typeface="微软雅黑" pitchFamily="34" charset="-122"/>
                <a:sym typeface="微软雅黑" pitchFamily="34" charset="-122"/>
              </a:rPr>
              <a:t>xx</a:t>
            </a:r>
            <a:r>
              <a:rPr lang="zh-CN" altLang="en-US" sz="1400" dirty="0">
                <a:solidFill>
                  <a:schemeClr val="bg1"/>
                </a:solidFill>
                <a:latin typeface="微软雅黑" pitchFamily="34" charset="-122"/>
                <a:ea typeface="微软雅黑" pitchFamily="34" charset="-122"/>
                <a:sym typeface="微软雅黑" pitchFamily="34" charset="-122"/>
              </a:rPr>
              <a:t>及</a:t>
            </a:r>
            <a:r>
              <a:rPr lang="en-US" altLang="zh-CN" sz="1400" dirty="0">
                <a:solidFill>
                  <a:schemeClr val="bg1"/>
                </a:solidFill>
                <a:latin typeface="微软雅黑" pitchFamily="34" charset="-122"/>
                <a:ea typeface="微软雅黑" pitchFamily="34" charset="-122"/>
                <a:sym typeface="微软雅黑" pitchFamily="34" charset="-122"/>
              </a:rPr>
              <a:t>xxx</a:t>
            </a:r>
            <a:r>
              <a:rPr lang="zh-CN" altLang="en-US" sz="1400" dirty="0">
                <a:solidFill>
                  <a:schemeClr val="bg1"/>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400" dirty="0">
                <a:solidFill>
                  <a:schemeClr val="bg1"/>
                </a:solidFill>
                <a:latin typeface="微软雅黑" pitchFamily="34" charset="-122"/>
                <a:ea typeface="微软雅黑" pitchFamily="34" charset="-122"/>
                <a:sym typeface="微软雅黑" pitchFamily="34" charset="-122"/>
              </a:rPr>
              <a:t>xxxxx</a:t>
            </a:r>
            <a:r>
              <a:rPr lang="zh-CN" altLang="en-US" sz="1400" dirty="0">
                <a:solidFill>
                  <a:schemeClr val="bg1"/>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8" name="矩形 7"/>
          <p:cNvSpPr/>
          <p:nvPr/>
        </p:nvSpPr>
        <p:spPr>
          <a:xfrm>
            <a:off x="5118438" y="3623054"/>
            <a:ext cx="2031325" cy="646331"/>
          </a:xfrm>
          <a:prstGeom prst="rect">
            <a:avLst/>
          </a:prstGeom>
        </p:spPr>
        <p:txBody>
          <a:bodyPr wrap="none">
            <a:spAutoFit/>
          </a:bodyPr>
          <a:lstStyle/>
          <a:p>
            <a:pPr algn="ctr"/>
            <a:r>
              <a:rPr lang="zh-CN" altLang="en-US" sz="3600" dirty="0">
                <a:solidFill>
                  <a:schemeClr val="bg1"/>
                </a:solidFill>
                <a:latin typeface="+mn-ea"/>
              </a:rPr>
              <a:t>关于公司</a:t>
            </a:r>
          </a:p>
        </p:txBody>
      </p:sp>
      <p:grpSp>
        <p:nvGrpSpPr>
          <p:cNvPr id="11" name="组合 10"/>
          <p:cNvGrpSpPr/>
          <p:nvPr/>
        </p:nvGrpSpPr>
        <p:grpSpPr>
          <a:xfrm>
            <a:off x="4984443" y="1086993"/>
            <a:ext cx="2299313" cy="2299313"/>
            <a:chOff x="4946343" y="1803114"/>
            <a:chExt cx="2299313" cy="2299313"/>
          </a:xfrm>
        </p:grpSpPr>
        <p:sp>
          <p:nvSpPr>
            <p:cNvPr id="12" name="PA_菱形 4"/>
            <p:cNvSpPr/>
            <p:nvPr>
              <p:custDataLst>
                <p:tags r:id="rId1"/>
              </p:custDataLst>
            </p:nvPr>
          </p:nvSpPr>
          <p:spPr>
            <a:xfrm>
              <a:off x="4946343" y="1803114"/>
              <a:ext cx="2299313" cy="2299313"/>
            </a:xfrm>
            <a:prstGeom prst="diamond">
              <a:avLst/>
            </a:prstGeom>
            <a:solidFill>
              <a:srgbClr val="F3D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nvSpPr>
          <p:spPr>
            <a:xfrm>
              <a:off x="5424763" y="2056889"/>
              <a:ext cx="1342469" cy="1323439"/>
            </a:xfrm>
            <a:prstGeom prst="rect">
              <a:avLst/>
            </a:prstGeom>
            <a:noFill/>
          </p:spPr>
          <p:txBody>
            <a:bodyPr wrap="square" rtlCol="0">
              <a:spAutoFit/>
            </a:bodyPr>
            <a:lstStyle/>
            <a:p>
              <a:pPr algn="ctr"/>
              <a:r>
                <a:rPr lang="en-US" altLang="zh-CN" sz="8000" dirty="0">
                  <a:solidFill>
                    <a:schemeClr val="bg1"/>
                  </a:solidFill>
                  <a:latin typeface="+mn-ea"/>
                </a:rPr>
                <a:t>03</a:t>
              </a:r>
              <a:endParaRPr lang="zh-CN" altLang="en-US" sz="8000" dirty="0">
                <a:solidFill>
                  <a:schemeClr val="bg1"/>
                </a:solidFill>
                <a:latin typeface="+mn-ea"/>
              </a:endParaRPr>
            </a:p>
          </p:txBody>
        </p:sp>
        <p:sp>
          <p:nvSpPr>
            <p:cNvPr id="17" name="PA_菱形 4"/>
            <p:cNvSpPr/>
            <p:nvPr>
              <p:custDataLst>
                <p:tags r:id="rId2"/>
              </p:custDataLst>
            </p:nvPr>
          </p:nvSpPr>
          <p:spPr>
            <a:xfrm>
              <a:off x="5939726" y="3616549"/>
              <a:ext cx="312548" cy="31254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p:cNvSpPr/>
          <p:nvPr/>
        </p:nvSpPr>
        <p:spPr>
          <a:xfrm>
            <a:off x="-745554" y="4297088"/>
            <a:ext cx="13609512" cy="6801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accent3">
                  <a:lumMod val="60000"/>
                  <a:lumOff val="40000"/>
                </a:schemeClr>
              </a:solidFill>
            </a:endParaRPr>
          </a:p>
        </p:txBody>
      </p:sp>
      <p:sp>
        <p:nvSpPr>
          <p:cNvPr id="14" name="TextBox 18"/>
          <p:cNvSpPr>
            <a:spLocks noChangeArrowheads="1"/>
          </p:cNvSpPr>
          <p:nvPr/>
        </p:nvSpPr>
        <p:spPr bwMode="auto">
          <a:xfrm>
            <a:off x="4778852" y="3248784"/>
            <a:ext cx="29546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5400" dirty="0">
                <a:solidFill>
                  <a:schemeClr val="tx1">
                    <a:lumMod val="65000"/>
                    <a:lumOff val="35000"/>
                  </a:schemeClr>
                </a:solidFill>
                <a:latin typeface="华文新魏" panose="02010800040101010101" pitchFamily="2" charset="-122"/>
                <a:ea typeface="华文新魏" panose="02010800040101010101" pitchFamily="2" charset="-122"/>
                <a:sym typeface="方正大黑简体" pitchFamily="65" charset="-122"/>
              </a:rPr>
              <a:t>产品设计</a:t>
            </a:r>
          </a:p>
        </p:txBody>
      </p:sp>
    </p:spTree>
    <p:extLst>
      <p:ext uri="{BB962C8B-B14F-4D97-AF65-F5344CB8AC3E}">
        <p14:creationId xmlns:p14="http://schemas.microsoft.com/office/powerpoint/2010/main" val="374090090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pPr>
            <a:r>
              <a:rPr lang="zh-CN" altLang="en-US" sz="3600" spc="-300" dirty="0">
                <a:latin typeface="华文新魏" panose="02010800040101010101" pitchFamily="2" charset="-122"/>
                <a:ea typeface="华文新魏" panose="02010800040101010101" pitchFamily="2" charset="-122"/>
              </a:rPr>
              <a:t>产 品 展 示</a:t>
            </a:r>
          </a:p>
        </p:txBody>
      </p:sp>
      <p:sp>
        <p:nvSpPr>
          <p:cNvPr id="5" name="圆角矩形 4"/>
          <p:cNvSpPr/>
          <p:nvPr/>
        </p:nvSpPr>
        <p:spPr>
          <a:xfrm>
            <a:off x="1054735" y="2346325"/>
            <a:ext cx="2360930" cy="23609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20160720225420_5ykrz"/>
          <p:cNvPicPr>
            <a:picLocks noChangeAspect="1"/>
          </p:cNvPicPr>
          <p:nvPr/>
        </p:nvPicPr>
        <p:blipFill>
          <a:blip r:embed="rId3"/>
          <a:stretch>
            <a:fillRect/>
          </a:stretch>
        </p:blipFill>
        <p:spPr>
          <a:xfrm>
            <a:off x="1018540" y="2665730"/>
            <a:ext cx="2433320" cy="1721485"/>
          </a:xfrm>
          <a:prstGeom prst="rect">
            <a:avLst/>
          </a:prstGeom>
        </p:spPr>
      </p:pic>
      <p:sp>
        <p:nvSpPr>
          <p:cNvPr id="20" name="文本框 19"/>
          <p:cNvSpPr txBox="1"/>
          <p:nvPr/>
        </p:nvSpPr>
        <p:spPr>
          <a:xfrm>
            <a:off x="1092835" y="4968875"/>
            <a:ext cx="2285365" cy="521970"/>
          </a:xfrm>
          <a:prstGeom prst="rect">
            <a:avLst/>
          </a:prstGeom>
          <a:noFill/>
        </p:spPr>
        <p:txBody>
          <a:bodyPr wrap="square" rtlCol="0">
            <a:spAutoFit/>
          </a:bodyPr>
          <a:lstStyle/>
          <a:p>
            <a:pPr algn="ctr"/>
            <a:r>
              <a:rPr lang="en-US" altLang="zh-CN" sz="2800">
                <a:solidFill>
                  <a:schemeClr val="accent6">
                    <a:lumMod val="75000"/>
                  </a:schemeClr>
                </a:solidFill>
                <a:latin typeface="等线 Light" panose="02010600030101010101" charset="-122"/>
                <a:ea typeface="等线 Light" panose="02010600030101010101" charset="-122"/>
                <a:cs typeface="等线 Light" panose="02010600030101010101" charset="-122"/>
              </a:rPr>
              <a:t>100</a:t>
            </a:r>
            <a:r>
              <a:rPr lang="zh-CN" altLang="en-US" sz="2800">
                <a:solidFill>
                  <a:schemeClr val="accent6">
                    <a:lumMod val="75000"/>
                  </a:schemeClr>
                </a:solidFill>
                <a:latin typeface="等线 Light" panose="02010600030101010101" charset="-122"/>
                <a:ea typeface="等线 Light" panose="02010600030101010101" charset="-122"/>
                <a:cs typeface="等线 Light" panose="02010600030101010101" charset="-122"/>
              </a:rPr>
              <a:t>婚</a:t>
            </a:r>
            <a:r>
              <a:rPr lang="en-US" altLang="zh-CN" sz="2800">
                <a:solidFill>
                  <a:schemeClr val="accent6">
                    <a:lumMod val="75000"/>
                  </a:schemeClr>
                </a:solidFill>
                <a:latin typeface="等线 Light" panose="02010600030101010101" charset="-122"/>
                <a:ea typeface="等线 Light" panose="02010600030101010101" charset="-122"/>
                <a:cs typeface="等线 Light" panose="02010600030101010101" charset="-122"/>
              </a:rPr>
              <a:t>APP</a:t>
            </a:r>
          </a:p>
        </p:txBody>
      </p:sp>
      <p:pic>
        <p:nvPicPr>
          <p:cNvPr id="22" name="图片 21" descr="d764ce427384f2244c8699808db09f74"/>
          <p:cNvPicPr>
            <a:picLocks noChangeAspect="1"/>
          </p:cNvPicPr>
          <p:nvPr/>
        </p:nvPicPr>
        <p:blipFill>
          <a:blip r:embed="rId4"/>
          <a:stretch>
            <a:fillRect/>
          </a:stretch>
        </p:blipFill>
        <p:spPr>
          <a:xfrm>
            <a:off x="835025" y="1141095"/>
            <a:ext cx="2801620" cy="5259705"/>
          </a:xfrm>
          <a:prstGeom prst="rect">
            <a:avLst/>
          </a:prstGeom>
        </p:spPr>
      </p:pic>
      <p:pic>
        <p:nvPicPr>
          <p:cNvPr id="24" name="图片 23" descr="0AA74A0A2C52D20EEEC240BF618C43CE"/>
          <p:cNvPicPr>
            <a:picLocks noChangeAspect="1"/>
          </p:cNvPicPr>
          <p:nvPr/>
        </p:nvPicPr>
        <p:blipFill rotWithShape="1">
          <a:blip r:embed="rId5"/>
          <a:srcRect t="2426"/>
          <a:stretch/>
        </p:blipFill>
        <p:spPr>
          <a:xfrm>
            <a:off x="4302178" y="1141095"/>
            <a:ext cx="2814781" cy="4883426"/>
          </a:xfrm>
          <a:prstGeom prst="rect">
            <a:avLst/>
          </a:prstGeom>
        </p:spPr>
      </p:pic>
      <p:pic>
        <p:nvPicPr>
          <p:cNvPr id="25" name="图片 24" descr="2"/>
          <p:cNvPicPr>
            <a:picLocks noChangeAspect="1"/>
          </p:cNvPicPr>
          <p:nvPr/>
        </p:nvPicPr>
        <p:blipFill rotWithShape="1">
          <a:blip r:embed="rId6"/>
          <a:srcRect t="3861"/>
          <a:stretch/>
        </p:blipFill>
        <p:spPr>
          <a:xfrm>
            <a:off x="7608570" y="1095862"/>
            <a:ext cx="3383180" cy="4969658"/>
          </a:xfrm>
          <a:prstGeom prst="rect">
            <a:avLst/>
          </a:prstGeom>
        </p:spPr>
      </p:pic>
      <p:sp>
        <p:nvSpPr>
          <p:cNvPr id="2" name="椭圆 1"/>
          <p:cNvSpPr/>
          <p:nvPr/>
        </p:nvSpPr>
        <p:spPr>
          <a:xfrm>
            <a:off x="7535366" y="3356993"/>
            <a:ext cx="2088232" cy="72008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088429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marR="0" lvl="0" indent="0" algn="ctr">
              <a:lnSpc>
                <a:spcPct val="150000"/>
              </a:lnSpc>
              <a:spcBef>
                <a:spcPts val="0"/>
              </a:spcBef>
              <a:spcAft>
                <a:spcPts val="0"/>
              </a:spcAft>
              <a:buClrTx/>
              <a:buSzTx/>
              <a:buFontTx/>
              <a:buNone/>
              <a:tabLst/>
              <a:defRPr/>
            </a:pPr>
            <a:r>
              <a:rPr lang="zh-CN" altLang="en-US" sz="3600" spc="-300" dirty="0">
                <a:latin typeface="华文新魏" panose="02010800040101010101" pitchFamily="2" charset="-122"/>
                <a:ea typeface="华文新魏" panose="02010800040101010101" pitchFamily="2" charset="-122"/>
              </a:rPr>
              <a:t>产 品 阐 述</a:t>
            </a:r>
          </a:p>
        </p:txBody>
      </p:sp>
      <p:sp>
        <p:nvSpPr>
          <p:cNvPr id="2" name="文本框 1"/>
          <p:cNvSpPr txBox="1"/>
          <p:nvPr/>
        </p:nvSpPr>
        <p:spPr>
          <a:xfrm>
            <a:off x="1070707" y="1283127"/>
            <a:ext cx="9649072" cy="2862322"/>
          </a:xfrm>
          <a:prstGeom prst="rect">
            <a:avLst/>
          </a:prstGeom>
          <a:noFill/>
        </p:spPr>
        <p:txBody>
          <a:bodyPr wrap="square" rtlCol="0">
            <a:spAutoFit/>
          </a:bodyPr>
          <a:lstStyle/>
          <a:p>
            <a:pPr indent="457200">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等线 Light" panose="02010600030101010101" charset="-122"/>
              </a:rPr>
              <a:t>结婚</a:t>
            </a:r>
            <a:r>
              <a:rPr kumimoji="0" lang="zh-CN" altLang="en-US"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作为人生中最为重要的时刻之一，一场完美的婚礼成为众多新人梦寐以求的事情，但是在准备婚礼期间，往往会遇到许多糟心的事情，比如婚纱照不满意、婚礼现场布置与示意图相差很远等等。如何选择婚礼筹备团队等</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等线 Light" panose="02010600030101010101" charset="-122"/>
              </a:rPr>
              <a:t>，对于缺乏经验初次</a:t>
            </a:r>
            <a:r>
              <a:rPr kumimoji="0" lang="zh-CN" altLang="en-US"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备婚的人群来说，是一件难事，而</a:t>
            </a:r>
            <a:r>
              <a:rPr kumimoji="0" lang="en-US" altLang="zh-CN"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DIY</a:t>
            </a:r>
            <a:r>
              <a:rPr kumimoji="0" lang="zh-CN" altLang="en-US"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自己的婚礼更是难上加难，为了满足新人们</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等线 Light" panose="02010600030101010101" charset="-122"/>
              </a:rPr>
              <a:t>对</a:t>
            </a:r>
            <a:r>
              <a:rPr kumimoji="0" lang="zh-CN" altLang="en-US"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品质</a:t>
            </a:r>
            <a:r>
              <a:rPr kumimoji="0" lang="en-US" altLang="zh-CN"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DIY</a:t>
            </a:r>
            <a:r>
              <a:rPr kumimoji="0" lang="zh-CN" altLang="en-US"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婚礼的需求，我们打造品质</a:t>
            </a:r>
            <a:r>
              <a:rPr kumimoji="0" lang="en-US" altLang="zh-CN"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DIY</a:t>
            </a:r>
            <a:r>
              <a:rPr kumimoji="0" lang="zh-CN" altLang="en-US"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rPr>
              <a:t>婚礼一站式的服务平台，给备婚新人们提供经验与帮助，让新人们能够免去糟心事，收获一场完美的品质婚礼，不留遗憾。</a:t>
            </a:r>
            <a:endParaRPr kumimoji="0" lang="en-US" altLang="zh-CN"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endParaRPr>
          </a:p>
          <a:p>
            <a:pPr indent="457200">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等线 Light" panose="02010600030101010101" charset="-122"/>
              </a:rPr>
              <a:t>100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等线 Light" panose="02010600030101010101" charset="-122"/>
              </a:rPr>
              <a:t>婚将被打造为社交电商平台（参考小红书模式），以社交为核心，包括用户之间的社交和用户与平台间的交互性等，形成用户粘性，营造良好的社区氛围，后期引入商家，打造自己的品牌产品，将服务范围从婚庆扩大到结婚纪念日、周岁宴等范围。</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等线 Light" panose="02010600030101010101" charset="-122"/>
            </a:endParaRPr>
          </a:p>
          <a:p>
            <a:pPr lvl="0" indent="457200">
              <a:defRPr/>
            </a:pPr>
            <a:endParaRPr kumimoji="0" lang="en-US" altLang="zh-CN"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等线 Light" panose="02010600030101010101" charset="-122"/>
            </a:endParaRPr>
          </a:p>
        </p:txBody>
      </p:sp>
      <p:sp>
        <p:nvSpPr>
          <p:cNvPr id="8" name="矩形 7"/>
          <p:cNvSpPr/>
          <p:nvPr/>
        </p:nvSpPr>
        <p:spPr>
          <a:xfrm>
            <a:off x="622598" y="1009976"/>
            <a:ext cx="10513168" cy="3091441"/>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4" name="组合 13"/>
          <p:cNvGrpSpPr/>
          <p:nvPr/>
        </p:nvGrpSpPr>
        <p:grpSpPr>
          <a:xfrm>
            <a:off x="982638" y="4450865"/>
            <a:ext cx="2102589" cy="1778188"/>
            <a:chOff x="1884" y="4797"/>
            <a:chExt cx="4090" cy="3628"/>
          </a:xfrm>
        </p:grpSpPr>
        <p:sp>
          <p:nvSpPr>
            <p:cNvPr id="4" name="文本框 3"/>
            <p:cNvSpPr txBox="1"/>
            <p:nvPr/>
          </p:nvSpPr>
          <p:spPr>
            <a:xfrm>
              <a:off x="1934" y="6560"/>
              <a:ext cx="4040" cy="131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rPr>
                <a:t>定位：品质</a:t>
              </a:r>
              <a:r>
                <a:rPr kumimoji="0" lang="en-US" altLang="zh-CN"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rPr>
                <a:t>DIY</a:t>
              </a:r>
              <a:r>
                <a:rPr kumimoji="0" lang="zh-CN" altLang="en-US"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rPr>
                <a:t>婚礼一站式服务平台</a:t>
              </a:r>
              <a:endParaRPr kumimoji="0" lang="en-US" altLang="zh-CN"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endParaRPr>
            </a:p>
          </p:txBody>
        </p:sp>
        <p:sp>
          <p:nvSpPr>
            <p:cNvPr id="12" name="矩形 11"/>
            <p:cNvSpPr/>
            <p:nvPr/>
          </p:nvSpPr>
          <p:spPr>
            <a:xfrm>
              <a:off x="1884" y="4797"/>
              <a:ext cx="3742" cy="3628"/>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 name="矩形 2">
            <a:extLst>
              <a:ext uri="{FF2B5EF4-FFF2-40B4-BE49-F238E27FC236}">
                <a16:creationId xmlns:a16="http://schemas.microsoft.com/office/drawing/2014/main" id="{E8627912-DB50-4F59-AEDB-C744E3000784}"/>
              </a:ext>
            </a:extLst>
          </p:cNvPr>
          <p:cNvSpPr/>
          <p:nvPr/>
        </p:nvSpPr>
        <p:spPr>
          <a:xfrm>
            <a:off x="1592462" y="4519012"/>
            <a:ext cx="704039"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4000" b="1" cap="none" spc="0" dirty="0">
                <a:ln/>
                <a:solidFill>
                  <a:schemeClr val="accent3"/>
                </a:solidFill>
                <a:effectLst/>
              </a:rPr>
              <a:t>01</a:t>
            </a:r>
            <a:endParaRPr lang="zh-CN" altLang="en-US" sz="4000" b="1" cap="none" spc="0" dirty="0">
              <a:ln/>
              <a:solidFill>
                <a:schemeClr val="accent3"/>
              </a:solidFill>
              <a:effectLst/>
            </a:endParaRPr>
          </a:p>
        </p:txBody>
      </p:sp>
      <p:sp>
        <p:nvSpPr>
          <p:cNvPr id="26" name="矩形 25">
            <a:extLst>
              <a:ext uri="{FF2B5EF4-FFF2-40B4-BE49-F238E27FC236}">
                <a16:creationId xmlns:a16="http://schemas.microsoft.com/office/drawing/2014/main" id="{2652B201-A186-4B41-92C3-51A56A12EF46}"/>
              </a:ext>
            </a:extLst>
          </p:cNvPr>
          <p:cNvSpPr/>
          <p:nvPr/>
        </p:nvSpPr>
        <p:spPr>
          <a:xfrm>
            <a:off x="5458481" y="4511484"/>
            <a:ext cx="704039"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4000" b="1" dirty="0">
                <a:ln/>
                <a:solidFill>
                  <a:schemeClr val="accent3"/>
                </a:solidFill>
              </a:rPr>
              <a:t>02</a:t>
            </a:r>
            <a:endParaRPr lang="zh-CN" altLang="en-US" sz="4000" b="1" dirty="0">
              <a:ln/>
              <a:solidFill>
                <a:schemeClr val="accent3"/>
              </a:solidFill>
            </a:endParaRPr>
          </a:p>
        </p:txBody>
      </p:sp>
      <p:sp>
        <p:nvSpPr>
          <p:cNvPr id="27" name="矩形 26">
            <a:extLst>
              <a:ext uri="{FF2B5EF4-FFF2-40B4-BE49-F238E27FC236}">
                <a16:creationId xmlns:a16="http://schemas.microsoft.com/office/drawing/2014/main" id="{5EA88015-0BC8-4A58-8662-5210511DBCBC}"/>
              </a:ext>
            </a:extLst>
          </p:cNvPr>
          <p:cNvSpPr/>
          <p:nvPr/>
        </p:nvSpPr>
        <p:spPr>
          <a:xfrm>
            <a:off x="9218572" y="4542261"/>
            <a:ext cx="652743"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3600" b="1" dirty="0">
                <a:ln/>
                <a:solidFill>
                  <a:schemeClr val="accent3"/>
                </a:solidFill>
              </a:rPr>
              <a:t>03</a:t>
            </a:r>
            <a:endParaRPr lang="zh-CN" altLang="en-US" sz="3600" b="1" dirty="0">
              <a:ln/>
              <a:solidFill>
                <a:schemeClr val="accent3"/>
              </a:solidFill>
            </a:endParaRPr>
          </a:p>
        </p:txBody>
      </p:sp>
      <p:sp>
        <p:nvSpPr>
          <p:cNvPr id="20" name="矩形 19">
            <a:extLst>
              <a:ext uri="{FF2B5EF4-FFF2-40B4-BE49-F238E27FC236}">
                <a16:creationId xmlns:a16="http://schemas.microsoft.com/office/drawing/2014/main" id="{4EEF77EF-0AC9-49C1-9CB8-E90D35FB3E6C}"/>
              </a:ext>
            </a:extLst>
          </p:cNvPr>
          <p:cNvSpPr/>
          <p:nvPr/>
        </p:nvSpPr>
        <p:spPr>
          <a:xfrm>
            <a:off x="8583099" y="4425774"/>
            <a:ext cx="1923690" cy="1778188"/>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1" name="组合 20">
            <a:extLst>
              <a:ext uri="{FF2B5EF4-FFF2-40B4-BE49-F238E27FC236}">
                <a16:creationId xmlns:a16="http://schemas.microsoft.com/office/drawing/2014/main" id="{7FCD9754-9C55-4570-BE52-B4E26A50DBA5}"/>
              </a:ext>
            </a:extLst>
          </p:cNvPr>
          <p:cNvGrpSpPr/>
          <p:nvPr/>
        </p:nvGrpSpPr>
        <p:grpSpPr>
          <a:xfrm>
            <a:off x="4854875" y="4450865"/>
            <a:ext cx="1983837" cy="1778188"/>
            <a:chOff x="1884" y="4797"/>
            <a:chExt cx="3859" cy="3628"/>
          </a:xfrm>
        </p:grpSpPr>
        <p:sp>
          <p:nvSpPr>
            <p:cNvPr id="22" name="文本框 21">
              <a:extLst>
                <a:ext uri="{FF2B5EF4-FFF2-40B4-BE49-F238E27FC236}">
                  <a16:creationId xmlns:a16="http://schemas.microsoft.com/office/drawing/2014/main" id="{E8AEE375-6D82-482D-AEA1-74A4859DF157}"/>
                </a:ext>
              </a:extLst>
            </p:cNvPr>
            <p:cNvSpPr txBox="1"/>
            <p:nvPr/>
          </p:nvSpPr>
          <p:spPr>
            <a:xfrm>
              <a:off x="1992" y="6385"/>
              <a:ext cx="3751" cy="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endParaRPr>
            </a:p>
          </p:txBody>
        </p:sp>
        <p:sp>
          <p:nvSpPr>
            <p:cNvPr id="23" name="矩形 22">
              <a:extLst>
                <a:ext uri="{FF2B5EF4-FFF2-40B4-BE49-F238E27FC236}">
                  <a16:creationId xmlns:a16="http://schemas.microsoft.com/office/drawing/2014/main" id="{47946C3B-E55B-4758-A416-50DE2B4CB2C7}"/>
                </a:ext>
              </a:extLst>
            </p:cNvPr>
            <p:cNvSpPr/>
            <p:nvPr/>
          </p:nvSpPr>
          <p:spPr>
            <a:xfrm>
              <a:off x="1884" y="4797"/>
              <a:ext cx="3742" cy="3628"/>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文本框 23">
            <a:extLst>
              <a:ext uri="{FF2B5EF4-FFF2-40B4-BE49-F238E27FC236}">
                <a16:creationId xmlns:a16="http://schemas.microsoft.com/office/drawing/2014/main" id="{50EA5A9B-2847-4117-B90D-EC2FB4C77277}"/>
              </a:ext>
            </a:extLst>
          </p:cNvPr>
          <p:cNvSpPr txBox="1"/>
          <p:nvPr/>
        </p:nvSpPr>
        <p:spPr>
          <a:xfrm>
            <a:off x="4935983" y="5263691"/>
            <a:ext cx="1928316"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accent3">
                    <a:lumMod val="75000"/>
                  </a:schemeClr>
                </a:solidFill>
                <a:latin typeface="华文新魏" panose="02010800040101010101" pitchFamily="2" charset="-122"/>
                <a:ea typeface="华文新魏" panose="02010800040101010101" pitchFamily="2" charset="-122"/>
                <a:cs typeface="等线 Light" panose="02010600030101010101" charset="-122"/>
              </a:rPr>
              <a:t>针对人群</a:t>
            </a:r>
            <a:r>
              <a:rPr kumimoji="0" lang="zh-CN" altLang="en-US"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rPr>
              <a:t>：对婚礼有所要求与期待的备婚人群</a:t>
            </a:r>
            <a:endParaRPr kumimoji="0" lang="en-US" altLang="zh-CN"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endParaRPr>
          </a:p>
        </p:txBody>
      </p:sp>
      <p:sp>
        <p:nvSpPr>
          <p:cNvPr id="25" name="文本框 24">
            <a:extLst>
              <a:ext uri="{FF2B5EF4-FFF2-40B4-BE49-F238E27FC236}">
                <a16:creationId xmlns:a16="http://schemas.microsoft.com/office/drawing/2014/main" id="{BA48CC1A-E800-416B-935F-F2C837F579B9}"/>
              </a:ext>
            </a:extLst>
          </p:cNvPr>
          <p:cNvSpPr txBox="1"/>
          <p:nvPr/>
        </p:nvSpPr>
        <p:spPr>
          <a:xfrm>
            <a:off x="8692577" y="5314868"/>
            <a:ext cx="1928316"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accent3">
                    <a:lumMod val="75000"/>
                  </a:schemeClr>
                </a:solidFill>
                <a:latin typeface="华文新魏" panose="02010800040101010101" pitchFamily="2" charset="-122"/>
                <a:ea typeface="华文新魏" panose="02010800040101010101" pitchFamily="2" charset="-122"/>
                <a:cs typeface="等线 Light" panose="02010600030101010101" charset="-122"/>
              </a:rPr>
              <a:t>核心</a:t>
            </a:r>
            <a:r>
              <a:rPr kumimoji="0" lang="zh-CN" altLang="en-US"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rPr>
              <a:t>：以经验分享和问答而形成的良好社区</a:t>
            </a:r>
            <a:endParaRPr kumimoji="0" lang="en-US" altLang="zh-CN" i="0" u="none" strike="noStrike" kern="1200" cap="none" spc="0" normalizeH="0" baseline="0" noProof="0" dirty="0">
              <a:ln>
                <a:noFill/>
              </a:ln>
              <a:solidFill>
                <a:schemeClr val="accent3">
                  <a:lumMod val="75000"/>
                </a:schemeClr>
              </a:solidFill>
              <a:effectLst/>
              <a:uLnTx/>
              <a:uFillTx/>
              <a:latin typeface="华文新魏" panose="02010800040101010101" pitchFamily="2" charset="-122"/>
              <a:ea typeface="华文新魏" panose="02010800040101010101" pitchFamily="2" charset="-122"/>
              <a:cs typeface="等线 Light" panose="02010600030101010101" charset="-122"/>
            </a:endParaRPr>
          </a:p>
        </p:txBody>
      </p:sp>
    </p:spTree>
    <p:extLst>
      <p:ext uri="{BB962C8B-B14F-4D97-AF65-F5344CB8AC3E}">
        <p14:creationId xmlns:p14="http://schemas.microsoft.com/office/powerpoint/2010/main" val="314378011"/>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52095" y="1229042"/>
            <a:ext cx="10673080" cy="4982845"/>
            <a:chOff x="1974" y="2655"/>
            <a:chExt cx="16808" cy="7847"/>
          </a:xfrm>
        </p:grpSpPr>
        <p:sp>
          <p:nvSpPr>
            <p:cNvPr id="2" name="Freeform 24"/>
            <p:cNvSpPr/>
            <p:nvPr/>
          </p:nvSpPr>
          <p:spPr bwMode="auto">
            <a:xfrm>
              <a:off x="12725" y="5377"/>
              <a:ext cx="1383" cy="1383"/>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3600" dirty="0">
                  <a:latin typeface="Bebas" pitchFamily="2" charset="0"/>
                </a:rPr>
                <a:t>02</a:t>
              </a:r>
            </a:p>
          </p:txBody>
        </p:sp>
        <p:sp>
          <p:nvSpPr>
            <p:cNvPr id="4" name="Freeform 25"/>
            <p:cNvSpPr/>
            <p:nvPr/>
          </p:nvSpPr>
          <p:spPr bwMode="auto">
            <a:xfrm>
              <a:off x="5036" y="3001"/>
              <a:ext cx="1605" cy="1610"/>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4000" dirty="0">
                  <a:latin typeface="Bebas" pitchFamily="2" charset="0"/>
                </a:rPr>
                <a:t>01</a:t>
              </a:r>
            </a:p>
          </p:txBody>
        </p:sp>
        <p:sp>
          <p:nvSpPr>
            <p:cNvPr id="12" name="Freeform 28"/>
            <p:cNvSpPr/>
            <p:nvPr/>
          </p:nvSpPr>
          <p:spPr bwMode="auto">
            <a:xfrm>
              <a:off x="11024" y="6854"/>
              <a:ext cx="2417" cy="699"/>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13" name="Freeform 29"/>
            <p:cNvSpPr/>
            <p:nvPr/>
          </p:nvSpPr>
          <p:spPr bwMode="auto">
            <a:xfrm>
              <a:off x="8485" y="8070"/>
              <a:ext cx="778" cy="2432"/>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14" name="TextBox 13"/>
            <p:cNvSpPr txBox="1"/>
            <p:nvPr/>
          </p:nvSpPr>
          <p:spPr>
            <a:xfrm>
              <a:off x="6638" y="3527"/>
              <a:ext cx="8716" cy="1646"/>
            </a:xfrm>
            <a:prstGeom prst="rect">
              <a:avLst/>
            </a:prstGeom>
            <a:noFill/>
          </p:spPr>
          <p:txBody>
            <a:bodyPr wrap="square" lIns="83993" tIns="41997" rIns="83993" bIns="41997" rtlCol="0">
              <a:spAutoFit/>
            </a:bodyPr>
            <a:lstStyle/>
            <a:p>
              <a:pPr>
                <a:lnSpc>
                  <a:spcPct val="13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立足于社区用户分享先行的出发点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，将</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app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定位为不同用户进行相互分享的社交平台，以此来培养用户粘度，从社区用户情感建立的角度出发，提升用户对此款</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app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的信赖</a:t>
              </a:r>
              <a:r>
                <a:rPr lang="zh-CN" altLang="en-US" sz="1600" dirty="0">
                  <a:solidFill>
                    <a:schemeClr val="tx1">
                      <a:lumMod val="75000"/>
                      <a:lumOff val="25000"/>
                    </a:schemeClr>
                  </a:solidFill>
                  <a:latin typeface="楷体" panose="02010609060101010101" charset="-122"/>
                  <a:ea typeface="楷体" panose="02010609060101010101" charset="-122"/>
                  <a:cs typeface="楷体" panose="02010609060101010101" charset="-122"/>
                </a:rPr>
                <a:t>。</a:t>
              </a:r>
            </a:p>
          </p:txBody>
        </p:sp>
        <p:sp>
          <p:nvSpPr>
            <p:cNvPr id="15" name="TextBox 14"/>
            <p:cNvSpPr txBox="1"/>
            <p:nvPr/>
          </p:nvSpPr>
          <p:spPr>
            <a:xfrm>
              <a:off x="6056" y="2655"/>
              <a:ext cx="4394" cy="770"/>
            </a:xfrm>
            <a:prstGeom prst="rect">
              <a:avLst/>
            </a:prstGeom>
            <a:noFill/>
          </p:spPr>
          <p:txBody>
            <a:bodyPr wrap="square" lIns="83993" tIns="0" rIns="83993" bIns="0" rtlCol="0" anchor="t">
              <a:spAutoFit/>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婚礼策划分享</a:t>
              </a:r>
            </a:p>
          </p:txBody>
        </p:sp>
        <p:sp>
          <p:nvSpPr>
            <p:cNvPr id="16" name="TextBox 15"/>
            <p:cNvSpPr txBox="1"/>
            <p:nvPr/>
          </p:nvSpPr>
          <p:spPr>
            <a:xfrm>
              <a:off x="14132" y="5800"/>
              <a:ext cx="4650" cy="2651"/>
            </a:xfrm>
            <a:prstGeom prst="rect">
              <a:avLst/>
            </a:prstGeom>
            <a:noFill/>
          </p:spPr>
          <p:txBody>
            <a:bodyPr wrap="square" lIns="83993" tIns="41997" rIns="83993" bIns="41997" rtlCol="0">
              <a:spAutoFit/>
            </a:bodyPr>
            <a:lstStyle/>
            <a:p>
              <a:pPr>
                <a:lnSpc>
                  <a:spcPct val="13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在形成了一定的用户忠诚度之后</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，精选商家入驻，前期的策划师、设计师等职业人在此阶段可开始与用户建立契约关系，整个app进入销售盈利阶段</a:t>
              </a:r>
            </a:p>
          </p:txBody>
        </p:sp>
        <p:sp>
          <p:nvSpPr>
            <p:cNvPr id="17" name="TextBox 16"/>
            <p:cNvSpPr txBox="1"/>
            <p:nvPr/>
          </p:nvSpPr>
          <p:spPr>
            <a:xfrm>
              <a:off x="14070" y="5041"/>
              <a:ext cx="2567" cy="770"/>
            </a:xfrm>
            <a:prstGeom prst="rect">
              <a:avLst/>
            </a:prstGeom>
            <a:noFill/>
          </p:spPr>
          <p:txBody>
            <a:bodyPr wrap="square" lIns="83993" tIns="0" rIns="83993" bIns="0" rtlCol="0" anchor="t">
              <a:spAutoFit/>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商家入驻</a:t>
              </a:r>
            </a:p>
          </p:txBody>
        </p:sp>
        <p:sp>
          <p:nvSpPr>
            <p:cNvPr id="18" name="TextBox 17"/>
            <p:cNvSpPr txBox="1"/>
            <p:nvPr/>
          </p:nvSpPr>
          <p:spPr>
            <a:xfrm>
              <a:off x="2114" y="8660"/>
              <a:ext cx="5763" cy="478"/>
            </a:xfrm>
            <a:prstGeom prst="rect">
              <a:avLst/>
            </a:prstGeom>
            <a:noFill/>
          </p:spPr>
          <p:txBody>
            <a:bodyPr wrap="square" lIns="83993" tIns="41997" rIns="83993" bIns="41997" rtlCol="0">
              <a:spAutoFit/>
            </a:bodyPr>
            <a:lstStyle/>
            <a:p>
              <a:pPr algn="r">
                <a:lnSpc>
                  <a:spcPct val="130000"/>
                </a:lnSpc>
              </a:pPr>
              <a:endParaRPr lang="zh-CN" altLang="en-US" sz="11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974" y="8660"/>
              <a:ext cx="5903" cy="770"/>
            </a:xfrm>
            <a:prstGeom prst="rect">
              <a:avLst/>
            </a:prstGeom>
            <a:noFill/>
          </p:spPr>
          <p:txBody>
            <a:bodyPr wrap="square" lIns="83993" tIns="0" rIns="83993" bIns="0" rtlCol="0" anchor="t">
              <a:spAutoFit/>
            </a:bodyPr>
            <a:lstStyle/>
            <a:p>
              <a:pPr algn="ctr">
                <a:lnSpc>
                  <a:spcPct val="15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分享与盈利的良性生态圈</a:t>
              </a:r>
            </a:p>
          </p:txBody>
        </p:sp>
        <p:sp>
          <p:nvSpPr>
            <p:cNvPr id="8" name="Freeform 27"/>
            <p:cNvSpPr/>
            <p:nvPr/>
          </p:nvSpPr>
          <p:spPr bwMode="auto">
            <a:xfrm>
              <a:off x="4214" y="3774"/>
              <a:ext cx="2826" cy="2742"/>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grpSp>
      <p:sp>
        <p:nvSpPr>
          <p:cNvPr id="9" name="Freeform 26"/>
          <p:cNvSpPr/>
          <p:nvPr/>
        </p:nvSpPr>
        <p:spPr bwMode="auto">
          <a:xfrm>
            <a:off x="4360803" y="5018432"/>
            <a:ext cx="942315" cy="921965"/>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4000" dirty="0">
                <a:latin typeface="Bebas" pitchFamily="2" charset="0"/>
              </a:rPr>
              <a:t>03</a:t>
            </a:r>
          </a:p>
        </p:txBody>
      </p:sp>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发展战略</a:t>
            </a:r>
          </a:p>
        </p:txBody>
      </p:sp>
      <p:pic>
        <p:nvPicPr>
          <p:cNvPr id="7" name="图片 6" descr="20160720225420_5ykrz"/>
          <p:cNvPicPr>
            <a:picLocks noChangeAspect="1"/>
          </p:cNvPicPr>
          <p:nvPr/>
        </p:nvPicPr>
        <p:blipFill>
          <a:blip r:embed="rId3"/>
          <a:stretch>
            <a:fillRect/>
          </a:stretch>
        </p:blipFill>
        <p:spPr>
          <a:xfrm>
            <a:off x="4131945" y="2783840"/>
            <a:ext cx="2671445" cy="1889125"/>
          </a:xfrm>
          <a:prstGeom prst="rect">
            <a:avLst/>
          </a:prstGeom>
        </p:spPr>
      </p:pic>
    </p:spTree>
    <p:extLst>
      <p:ext uri="{BB962C8B-B14F-4D97-AF65-F5344CB8AC3E}">
        <p14:creationId xmlns:p14="http://schemas.microsoft.com/office/powerpoint/2010/main" val="3234639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marR="0" lvl="0" indent="0" algn="ctr">
              <a:lnSpc>
                <a:spcPct val="150000"/>
              </a:lnSpc>
              <a:spcBef>
                <a:spcPts val="0"/>
              </a:spcBef>
              <a:spcAft>
                <a:spcPts val="0"/>
              </a:spcAft>
              <a:buClrTx/>
              <a:buSzTx/>
              <a:buFontTx/>
              <a:buNone/>
              <a:tabLst/>
              <a:defRPr/>
            </a:pPr>
            <a:r>
              <a:rPr lang="zh-CN" altLang="en-US" sz="3600" spc="-300" dirty="0">
                <a:latin typeface="华文新魏" panose="02010800040101010101" pitchFamily="2" charset="-122"/>
                <a:ea typeface="华文新魏" panose="02010800040101010101" pitchFamily="2" charset="-122"/>
              </a:rPr>
              <a:t>产 品 架 构</a:t>
            </a:r>
          </a:p>
        </p:txBody>
      </p:sp>
      <p:pic>
        <p:nvPicPr>
          <p:cNvPr id="3" name="图片 2">
            <a:extLst>
              <a:ext uri="{FF2B5EF4-FFF2-40B4-BE49-F238E27FC236}">
                <a16:creationId xmlns:a16="http://schemas.microsoft.com/office/drawing/2014/main" id="{D4BF1A03-B8A9-444D-BE33-531BD00E9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83" y="1124744"/>
            <a:ext cx="8554335" cy="5400600"/>
          </a:xfrm>
          <a:prstGeom prst="rect">
            <a:avLst/>
          </a:prstGeom>
        </p:spPr>
      </p:pic>
    </p:spTree>
    <p:extLst>
      <p:ext uri="{BB962C8B-B14F-4D97-AF65-F5344CB8AC3E}">
        <p14:creationId xmlns:p14="http://schemas.microsoft.com/office/powerpoint/2010/main" val="25837987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服 务 模 式</a:t>
            </a:r>
          </a:p>
        </p:txBody>
      </p:sp>
      <p:pic>
        <p:nvPicPr>
          <p:cNvPr id="3" name="图片 2">
            <a:extLst>
              <a:ext uri="{FF2B5EF4-FFF2-40B4-BE49-F238E27FC236}">
                <a16:creationId xmlns:a16="http://schemas.microsoft.com/office/drawing/2014/main" id="{D4E5E4A5-6B05-4131-A65A-1FCE18EBB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35" y="1104494"/>
            <a:ext cx="11955258" cy="5753506"/>
          </a:xfrm>
          <a:prstGeom prst="rect">
            <a:avLst/>
          </a:prstGeom>
        </p:spPr>
      </p:pic>
    </p:spTree>
    <p:extLst>
      <p:ext uri="{BB962C8B-B14F-4D97-AF65-F5344CB8AC3E}">
        <p14:creationId xmlns:p14="http://schemas.microsoft.com/office/powerpoint/2010/main" val="411375588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3600" spc="-300" dirty="0">
                <a:latin typeface="华文新魏" panose="02010800040101010101" pitchFamily="2" charset="-122"/>
                <a:ea typeface="华文新魏" panose="02010800040101010101" pitchFamily="2" charset="-122"/>
              </a:rPr>
              <a:t>产 品 布 局</a:t>
            </a:r>
          </a:p>
        </p:txBody>
      </p:sp>
      <p:pic>
        <p:nvPicPr>
          <p:cNvPr id="3" name="图片 2">
            <a:extLst>
              <a:ext uri="{FF2B5EF4-FFF2-40B4-BE49-F238E27FC236}">
                <a16:creationId xmlns:a16="http://schemas.microsoft.com/office/drawing/2014/main" id="{8763BEC2-5645-476C-A4E3-8FA4FBCD5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151" y="1700808"/>
            <a:ext cx="9766706" cy="4464496"/>
          </a:xfrm>
          <a:prstGeom prst="rect">
            <a:avLst/>
          </a:prstGeom>
        </p:spPr>
      </p:pic>
      <p:pic>
        <p:nvPicPr>
          <p:cNvPr id="4" name="图片 3">
            <a:extLst>
              <a:ext uri="{FF2B5EF4-FFF2-40B4-BE49-F238E27FC236}">
                <a16:creationId xmlns:a16="http://schemas.microsoft.com/office/drawing/2014/main" id="{B00CACC1-BE2A-456B-8E2D-96B3C137A1CB}"/>
              </a:ext>
            </a:extLst>
          </p:cNvPr>
          <p:cNvPicPr>
            <a:picLocks noChangeAspect="1"/>
          </p:cNvPicPr>
          <p:nvPr/>
        </p:nvPicPr>
        <p:blipFill>
          <a:blip r:embed="rId4"/>
          <a:stretch>
            <a:fillRect/>
          </a:stretch>
        </p:blipFill>
        <p:spPr>
          <a:xfrm>
            <a:off x="4799062" y="2810603"/>
            <a:ext cx="2340027" cy="1656184"/>
          </a:xfrm>
          <a:prstGeom prst="rect">
            <a:avLst/>
          </a:prstGeom>
        </p:spPr>
      </p:pic>
    </p:spTree>
    <p:extLst>
      <p:ext uri="{BB962C8B-B14F-4D97-AF65-F5344CB8AC3E}">
        <p14:creationId xmlns:p14="http://schemas.microsoft.com/office/powerpoint/2010/main" val="270763428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Box 164"/>
          <p:cNvSpPr txBox="1"/>
          <p:nvPr/>
        </p:nvSpPr>
        <p:spPr>
          <a:xfrm>
            <a:off x="1668724" y="4314510"/>
            <a:ext cx="1415772" cy="830997"/>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微软雅黑" pitchFamily="34" charset="-122"/>
                <a:ea typeface="微软雅黑" pitchFamily="34" charset="-122"/>
              </a:rPr>
              <a:t>用户群体</a:t>
            </a:r>
            <a:endParaRPr lang="en-US" altLang="zh-CN" sz="2400" b="1" dirty="0">
              <a:solidFill>
                <a:schemeClr val="tx1">
                  <a:lumMod val="75000"/>
                  <a:lumOff val="25000"/>
                </a:schemeClr>
              </a:solidFill>
              <a:latin typeface="微软雅黑" pitchFamily="34" charset="-122"/>
              <a:ea typeface="微软雅黑" pitchFamily="34" charset="-122"/>
            </a:endParaRPr>
          </a:p>
          <a:p>
            <a:pPr algn="ctr"/>
            <a:r>
              <a:rPr lang="zh-CN" altLang="en-US" sz="2400" b="1" dirty="0">
                <a:solidFill>
                  <a:schemeClr val="tx1">
                    <a:lumMod val="75000"/>
                    <a:lumOff val="25000"/>
                  </a:schemeClr>
                </a:solidFill>
                <a:latin typeface="微软雅黑" pitchFamily="34" charset="-122"/>
                <a:ea typeface="微软雅黑" pitchFamily="34" charset="-122"/>
              </a:rPr>
              <a:t>属性画像</a:t>
            </a:r>
          </a:p>
        </p:txBody>
      </p:sp>
      <p:sp>
        <p:nvSpPr>
          <p:cNvPr id="166" name="TextBox 165"/>
          <p:cNvSpPr txBox="1"/>
          <p:nvPr/>
        </p:nvSpPr>
        <p:spPr>
          <a:xfrm>
            <a:off x="3819571" y="4341172"/>
            <a:ext cx="2339102" cy="830997"/>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微软雅黑" pitchFamily="34" charset="-122"/>
                <a:ea typeface="微软雅黑" pitchFamily="34" charset="-122"/>
              </a:rPr>
              <a:t>用户群体的需求</a:t>
            </a:r>
            <a:endParaRPr lang="en-US" altLang="zh-CN" sz="2400" b="1" dirty="0">
              <a:solidFill>
                <a:schemeClr val="tx1">
                  <a:lumMod val="75000"/>
                  <a:lumOff val="25000"/>
                </a:schemeClr>
              </a:solidFill>
              <a:latin typeface="微软雅黑" pitchFamily="34" charset="-122"/>
              <a:ea typeface="微软雅黑" pitchFamily="34" charset="-122"/>
            </a:endParaRPr>
          </a:p>
          <a:p>
            <a:pPr algn="ctr"/>
            <a:r>
              <a:rPr lang="zh-CN" altLang="en-US" sz="2400" b="1" dirty="0">
                <a:solidFill>
                  <a:schemeClr val="tx1">
                    <a:lumMod val="75000"/>
                    <a:lumOff val="25000"/>
                  </a:schemeClr>
                </a:solidFill>
                <a:latin typeface="微软雅黑" pitchFamily="34" charset="-122"/>
                <a:ea typeface="微软雅黑" pitchFamily="34" charset="-122"/>
              </a:rPr>
              <a:t>及行为模式</a:t>
            </a:r>
          </a:p>
        </p:txBody>
      </p:sp>
      <p:sp>
        <p:nvSpPr>
          <p:cNvPr id="167" name="TextBox 166"/>
          <p:cNvSpPr txBox="1"/>
          <p:nvPr/>
        </p:nvSpPr>
        <p:spPr>
          <a:xfrm>
            <a:off x="6643937" y="4328077"/>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微软雅黑" pitchFamily="34" charset="-122"/>
                <a:ea typeface="微软雅黑" pitchFamily="34" charset="-122"/>
              </a:rPr>
              <a:t>产品设计</a:t>
            </a:r>
          </a:p>
        </p:txBody>
      </p:sp>
      <p:sp>
        <p:nvSpPr>
          <p:cNvPr id="168" name="TextBox 167"/>
          <p:cNvSpPr txBox="1"/>
          <p:nvPr/>
        </p:nvSpPr>
        <p:spPr>
          <a:xfrm>
            <a:off x="8922921" y="4344800"/>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微软雅黑" pitchFamily="34" charset="-122"/>
                <a:ea typeface="微软雅黑" pitchFamily="34" charset="-122"/>
              </a:rPr>
              <a:t>产品推广</a:t>
            </a:r>
          </a:p>
        </p:txBody>
      </p:sp>
      <p:grpSp>
        <p:nvGrpSpPr>
          <p:cNvPr id="170" name="组合 169"/>
          <p:cNvGrpSpPr/>
          <p:nvPr/>
        </p:nvGrpSpPr>
        <p:grpSpPr>
          <a:xfrm>
            <a:off x="1733017" y="1999976"/>
            <a:ext cx="1461983" cy="1461983"/>
            <a:chOff x="6501056" y="1873013"/>
            <a:chExt cx="696763" cy="696763"/>
          </a:xfrm>
        </p:grpSpPr>
        <p:sp>
          <p:nvSpPr>
            <p:cNvPr id="171" name="椭圆 170"/>
            <p:cNvSpPr/>
            <p:nvPr/>
          </p:nvSpPr>
          <p:spPr>
            <a:xfrm>
              <a:off x="6501056" y="1873013"/>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2" name="组合 113"/>
            <p:cNvGrpSpPr>
              <a:grpSpLocks noChangeAspect="1"/>
            </p:cNvGrpSpPr>
            <p:nvPr/>
          </p:nvGrpSpPr>
          <p:grpSpPr>
            <a:xfrm>
              <a:off x="6616022" y="1996255"/>
              <a:ext cx="466830" cy="450242"/>
              <a:chOff x="7019925" y="5499100"/>
              <a:chExt cx="312738" cy="301626"/>
            </a:xfrm>
            <a:solidFill>
              <a:srgbClr val="BBBE2C"/>
            </a:solidFill>
          </p:grpSpPr>
          <p:sp>
            <p:nvSpPr>
              <p:cNvPr id="173" name="Freeform 252"/>
              <p:cNvSpPr>
                <a:spLocks/>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74" name="Freeform 253"/>
              <p:cNvSpPr>
                <a:spLocks/>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175" name="组合 174"/>
          <p:cNvGrpSpPr/>
          <p:nvPr/>
        </p:nvGrpSpPr>
        <p:grpSpPr>
          <a:xfrm>
            <a:off x="4231457" y="1988840"/>
            <a:ext cx="1461983" cy="1461983"/>
            <a:chOff x="6501056" y="2921024"/>
            <a:chExt cx="696763" cy="696763"/>
          </a:xfrm>
        </p:grpSpPr>
        <p:sp>
          <p:nvSpPr>
            <p:cNvPr id="176" name="椭圆 175"/>
            <p:cNvSpPr/>
            <p:nvPr/>
          </p:nvSpPr>
          <p:spPr>
            <a:xfrm>
              <a:off x="6501056" y="292102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7" name="组合 118"/>
            <p:cNvGrpSpPr>
              <a:grpSpLocks noChangeAspect="1"/>
            </p:cNvGrpSpPr>
            <p:nvPr/>
          </p:nvGrpSpPr>
          <p:grpSpPr>
            <a:xfrm>
              <a:off x="6636672" y="3066937"/>
              <a:ext cx="455384" cy="390650"/>
              <a:chOff x="5084763" y="971550"/>
              <a:chExt cx="323850" cy="277813"/>
            </a:xfrm>
            <a:solidFill>
              <a:srgbClr val="4ABAB5"/>
            </a:solidFill>
          </p:grpSpPr>
          <p:sp>
            <p:nvSpPr>
              <p:cNvPr id="178" name="Freeform 301"/>
              <p:cNvSpPr>
                <a:spLocks noEditPoints="1"/>
              </p:cNvSpPr>
              <p:nvPr/>
            </p:nvSpPr>
            <p:spPr bwMode="auto">
              <a:xfrm>
                <a:off x="5191125" y="1031875"/>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79" name="Freeform 302"/>
              <p:cNvSpPr>
                <a:spLocks noEditPoints="1"/>
              </p:cNvSpPr>
              <p:nvPr/>
            </p:nvSpPr>
            <p:spPr bwMode="auto">
              <a:xfrm>
                <a:off x="5084763" y="971550"/>
                <a:ext cx="139700"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8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grpSp>
      </p:grpSp>
      <p:grpSp>
        <p:nvGrpSpPr>
          <p:cNvPr id="181" name="组合 180"/>
          <p:cNvGrpSpPr/>
          <p:nvPr/>
        </p:nvGrpSpPr>
        <p:grpSpPr>
          <a:xfrm>
            <a:off x="8876710" y="1999976"/>
            <a:ext cx="1461983" cy="1461983"/>
            <a:chOff x="4840168" y="3971584"/>
            <a:chExt cx="522572" cy="522572"/>
          </a:xfrm>
        </p:grpSpPr>
        <p:sp>
          <p:nvSpPr>
            <p:cNvPr id="182" name="椭圆 181"/>
            <p:cNvSpPr/>
            <p:nvPr/>
          </p:nvSpPr>
          <p:spPr>
            <a:xfrm>
              <a:off x="4840168" y="3971584"/>
              <a:ext cx="522572" cy="52257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83" name="组合 137"/>
            <p:cNvGrpSpPr/>
            <p:nvPr/>
          </p:nvGrpSpPr>
          <p:grpSpPr>
            <a:xfrm>
              <a:off x="4981489" y="4078661"/>
              <a:ext cx="239931" cy="308418"/>
              <a:chOff x="731016" y="1671338"/>
              <a:chExt cx="366231" cy="470769"/>
            </a:xfrm>
            <a:solidFill>
              <a:srgbClr val="B91F38"/>
            </a:solidFill>
          </p:grpSpPr>
          <p:sp>
            <p:nvSpPr>
              <p:cNvPr id="184" name="Freeform 108"/>
              <p:cNvSpPr>
                <a:spLocks/>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5"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6" name="Rectangle 110"/>
              <p:cNvSpPr>
                <a:spLocks noChangeArrowheads="1"/>
              </p:cNvSpPr>
              <p:nvPr/>
            </p:nvSpPr>
            <p:spPr bwMode="auto">
              <a:xfrm flipH="1">
                <a:off x="731016" y="1937200"/>
                <a:ext cx="51922" cy="51924"/>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7" name="Rectangle 111"/>
              <p:cNvSpPr>
                <a:spLocks noChangeArrowheads="1"/>
              </p:cNvSpPr>
              <p:nvPr/>
            </p:nvSpPr>
            <p:spPr bwMode="auto">
              <a:xfrm flipH="1">
                <a:off x="731016" y="2013001"/>
                <a:ext cx="51922" cy="52615"/>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grpSp>
      </p:grpSp>
      <p:grpSp>
        <p:nvGrpSpPr>
          <p:cNvPr id="188" name="组合 187"/>
          <p:cNvGrpSpPr/>
          <p:nvPr/>
        </p:nvGrpSpPr>
        <p:grpSpPr>
          <a:xfrm>
            <a:off x="6600801" y="1999976"/>
            <a:ext cx="1461983" cy="1461983"/>
            <a:chOff x="6494501" y="4230044"/>
            <a:chExt cx="696763" cy="696763"/>
          </a:xfrm>
        </p:grpSpPr>
        <p:sp>
          <p:nvSpPr>
            <p:cNvPr id="189" name="椭圆 188"/>
            <p:cNvSpPr/>
            <p:nvPr/>
          </p:nvSpPr>
          <p:spPr>
            <a:xfrm>
              <a:off x="6494501" y="423004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0" name="任意多边形 189"/>
            <p:cNvSpPr>
              <a:spLocks/>
            </p:cNvSpPr>
            <p:nvPr/>
          </p:nvSpPr>
          <p:spPr bwMode="auto">
            <a:xfrm>
              <a:off x="6609467" y="4389660"/>
              <a:ext cx="488930" cy="374848"/>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C1D842"/>
            </a:solid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sp>
        <p:nvSpPr>
          <p:cNvPr id="194" name="矩形 193"/>
          <p:cNvSpPr/>
          <p:nvPr/>
        </p:nvSpPr>
        <p:spPr>
          <a:xfrm>
            <a:off x="1679945" y="3721753"/>
            <a:ext cx="1393330" cy="461665"/>
          </a:xfrm>
          <a:prstGeom prst="rect">
            <a:avLst/>
          </a:prstGeom>
        </p:spPr>
        <p:txBody>
          <a:bodyPr wrap="none">
            <a:spAutoFit/>
          </a:bodyPr>
          <a:lstStyle/>
          <a:p>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PART 01</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 </a:t>
            </a:r>
            <a:endParaRPr lang="zh-CN" altLang="en-US" sz="2400" dirty="0">
              <a:latin typeface="华文新魏" panose="02010800040101010101" pitchFamily="2" charset="-122"/>
              <a:ea typeface="华文新魏" panose="02010800040101010101" pitchFamily="2" charset="-122"/>
            </a:endParaRPr>
          </a:p>
        </p:txBody>
      </p:sp>
      <p:sp>
        <p:nvSpPr>
          <p:cNvPr id="195" name="矩形 194"/>
          <p:cNvSpPr/>
          <p:nvPr/>
        </p:nvSpPr>
        <p:spPr>
          <a:xfrm>
            <a:off x="4231457" y="3718478"/>
            <a:ext cx="1446230" cy="461665"/>
          </a:xfrm>
          <a:prstGeom prst="rect">
            <a:avLst/>
          </a:prstGeom>
        </p:spPr>
        <p:txBody>
          <a:bodyPr wrap="none">
            <a:spAutoFit/>
          </a:bodyPr>
          <a:lstStyle/>
          <a:p>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PART 02</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 </a:t>
            </a:r>
          </a:p>
        </p:txBody>
      </p:sp>
      <p:sp>
        <p:nvSpPr>
          <p:cNvPr id="196" name="矩形 195"/>
          <p:cNvSpPr/>
          <p:nvPr/>
        </p:nvSpPr>
        <p:spPr>
          <a:xfrm>
            <a:off x="6628708" y="3718478"/>
            <a:ext cx="1446230" cy="461665"/>
          </a:xfrm>
          <a:prstGeom prst="rect">
            <a:avLst/>
          </a:prstGeom>
        </p:spPr>
        <p:txBody>
          <a:bodyPr wrap="none">
            <a:spAutoFit/>
          </a:bodyPr>
          <a:lstStyle/>
          <a:p>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PART 03</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 </a:t>
            </a:r>
          </a:p>
        </p:txBody>
      </p:sp>
      <p:sp>
        <p:nvSpPr>
          <p:cNvPr id="197" name="矩形 196"/>
          <p:cNvSpPr/>
          <p:nvPr/>
        </p:nvSpPr>
        <p:spPr>
          <a:xfrm>
            <a:off x="8897448" y="3718477"/>
            <a:ext cx="1446230" cy="461665"/>
          </a:xfrm>
          <a:prstGeom prst="rect">
            <a:avLst/>
          </a:prstGeom>
        </p:spPr>
        <p:txBody>
          <a:bodyPr wrap="none">
            <a:spAutoFit/>
          </a:bodyPr>
          <a:lstStyle/>
          <a:p>
            <a:r>
              <a:rPr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PART 04</a:t>
            </a:r>
            <a:r>
              <a:rPr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 </a:t>
            </a:r>
          </a:p>
        </p:txBody>
      </p:sp>
      <p:sp>
        <p:nvSpPr>
          <p:cNvPr id="36" name="TextBox 18"/>
          <p:cNvSpPr>
            <a:spLocks noChangeArrowheads="1"/>
          </p:cNvSpPr>
          <p:nvPr/>
        </p:nvSpPr>
        <p:spPr bwMode="auto">
          <a:xfrm>
            <a:off x="1039164" y="368485"/>
            <a:ext cx="15985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sym typeface="方正大黑简体" pitchFamily="65" charset="-122"/>
              </a:rPr>
              <a:t>目 录</a:t>
            </a:r>
          </a:p>
        </p:txBody>
      </p:sp>
      <p:sp>
        <p:nvSpPr>
          <p:cNvPr id="37" name="前言"/>
          <p:cNvSpPr>
            <a:spLocks noChangeArrowheads="1"/>
          </p:cNvSpPr>
          <p:nvPr/>
        </p:nvSpPr>
        <p:spPr bwMode="auto">
          <a:xfrm>
            <a:off x="2717901" y="620688"/>
            <a:ext cx="15135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800" dirty="0">
                <a:solidFill>
                  <a:schemeClr val="bg1">
                    <a:lumMod val="50000"/>
                  </a:schemeClr>
                </a:solidFill>
                <a:latin typeface="Impact" pitchFamily="34" charset="0"/>
                <a:sym typeface="Impact" pitchFamily="34" charset="0"/>
              </a:rPr>
              <a:t>Contents</a:t>
            </a:r>
            <a:endParaRPr lang="zh-CN" altLang="en-US" sz="2800" dirty="0">
              <a:solidFill>
                <a:schemeClr val="bg1">
                  <a:lumMod val="50000"/>
                </a:schemeClr>
              </a:solidFill>
              <a:latin typeface="Impact" pitchFamily="34" charset="0"/>
              <a:sym typeface="Impact" pitchFamily="34" charset="0"/>
            </a:endParaRPr>
          </a:p>
        </p:txBody>
      </p:sp>
      <p:cxnSp>
        <p:nvCxnSpPr>
          <p:cNvPr id="38" name="直接连接符 37"/>
          <p:cNvCxnSpPr/>
          <p:nvPr/>
        </p:nvCxnSpPr>
        <p:spPr>
          <a:xfrm flipV="1">
            <a:off x="31115" y="1251615"/>
            <a:ext cx="12616815" cy="17145"/>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716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iterate type="lt">
                                    <p:tmPct val="0"/>
                                  </p:iterate>
                                  <p:childTnLst>
                                    <p:set>
                                      <p:cBhvr>
                                        <p:cTn id="6" dur="1" fill="hold">
                                          <p:stCondLst>
                                            <p:cond delay="0"/>
                                          </p:stCondLst>
                                        </p:cTn>
                                        <p:tgtEl>
                                          <p:spTgt spid="170"/>
                                        </p:tgtEl>
                                        <p:attrNameLst>
                                          <p:attrName>style.visibility</p:attrName>
                                        </p:attrNameLst>
                                      </p:cBhvr>
                                      <p:to>
                                        <p:strVal val="visible"/>
                                      </p:to>
                                    </p:set>
                                    <p:anim calcmode="lin" valueType="num">
                                      <p:cBhvr>
                                        <p:cTn id="7" dur="500" fill="hold"/>
                                        <p:tgtEl>
                                          <p:spTgt spid="170"/>
                                        </p:tgtEl>
                                        <p:attrNameLst>
                                          <p:attrName>ppt_w</p:attrName>
                                        </p:attrNameLst>
                                      </p:cBhvr>
                                      <p:tavLst>
                                        <p:tav tm="0">
                                          <p:val>
                                            <p:fltVal val="0"/>
                                          </p:val>
                                        </p:tav>
                                        <p:tav tm="100000">
                                          <p:val>
                                            <p:strVal val="#ppt_w"/>
                                          </p:val>
                                        </p:tav>
                                      </p:tavLst>
                                    </p:anim>
                                    <p:anim calcmode="lin" valueType="num">
                                      <p:cBhvr>
                                        <p:cTn id="8" dur="500" fill="hold"/>
                                        <p:tgtEl>
                                          <p:spTgt spid="170"/>
                                        </p:tgtEl>
                                        <p:attrNameLst>
                                          <p:attrName>ppt_h</p:attrName>
                                        </p:attrNameLst>
                                      </p:cBhvr>
                                      <p:tavLst>
                                        <p:tav tm="0">
                                          <p:val>
                                            <p:fltVal val="0"/>
                                          </p:val>
                                        </p:tav>
                                        <p:tav tm="100000">
                                          <p:val>
                                            <p:strVal val="#ppt_h"/>
                                          </p:val>
                                        </p:tav>
                                      </p:tavLst>
                                    </p:anim>
                                    <p:animEffect transition="in" filter="fade">
                                      <p:cBhvr>
                                        <p:cTn id="9" dur="500"/>
                                        <p:tgtEl>
                                          <p:spTgt spid="170"/>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75"/>
                                        </p:tgtEl>
                                        <p:attrNameLst>
                                          <p:attrName>style.visibility</p:attrName>
                                        </p:attrNameLst>
                                      </p:cBhvr>
                                      <p:to>
                                        <p:strVal val="visible"/>
                                      </p:to>
                                    </p:set>
                                    <p:anim calcmode="lin" valueType="num">
                                      <p:cBhvr>
                                        <p:cTn id="13" dur="500" fill="hold"/>
                                        <p:tgtEl>
                                          <p:spTgt spid="175"/>
                                        </p:tgtEl>
                                        <p:attrNameLst>
                                          <p:attrName>ppt_w</p:attrName>
                                        </p:attrNameLst>
                                      </p:cBhvr>
                                      <p:tavLst>
                                        <p:tav tm="0">
                                          <p:val>
                                            <p:fltVal val="0"/>
                                          </p:val>
                                        </p:tav>
                                        <p:tav tm="100000">
                                          <p:val>
                                            <p:strVal val="#ppt_w"/>
                                          </p:val>
                                        </p:tav>
                                      </p:tavLst>
                                    </p:anim>
                                    <p:anim calcmode="lin" valueType="num">
                                      <p:cBhvr>
                                        <p:cTn id="14" dur="500" fill="hold"/>
                                        <p:tgtEl>
                                          <p:spTgt spid="175"/>
                                        </p:tgtEl>
                                        <p:attrNameLst>
                                          <p:attrName>ppt_h</p:attrName>
                                        </p:attrNameLst>
                                      </p:cBhvr>
                                      <p:tavLst>
                                        <p:tav tm="0">
                                          <p:val>
                                            <p:fltVal val="0"/>
                                          </p:val>
                                        </p:tav>
                                        <p:tav tm="100000">
                                          <p:val>
                                            <p:strVal val="#ppt_h"/>
                                          </p:val>
                                        </p:tav>
                                      </p:tavLst>
                                    </p:anim>
                                    <p:animEffect transition="in" filter="fade">
                                      <p:cBhvr>
                                        <p:cTn id="15" dur="500"/>
                                        <p:tgtEl>
                                          <p:spTgt spid="175"/>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188"/>
                                        </p:tgtEl>
                                        <p:attrNameLst>
                                          <p:attrName>style.visibility</p:attrName>
                                        </p:attrNameLst>
                                      </p:cBhvr>
                                      <p:to>
                                        <p:strVal val="visible"/>
                                      </p:to>
                                    </p:set>
                                    <p:anim calcmode="lin" valueType="num">
                                      <p:cBhvr>
                                        <p:cTn id="19" dur="500" fill="hold"/>
                                        <p:tgtEl>
                                          <p:spTgt spid="188"/>
                                        </p:tgtEl>
                                        <p:attrNameLst>
                                          <p:attrName>ppt_w</p:attrName>
                                        </p:attrNameLst>
                                      </p:cBhvr>
                                      <p:tavLst>
                                        <p:tav tm="0">
                                          <p:val>
                                            <p:fltVal val="0"/>
                                          </p:val>
                                        </p:tav>
                                        <p:tav tm="100000">
                                          <p:val>
                                            <p:strVal val="#ppt_w"/>
                                          </p:val>
                                        </p:tav>
                                      </p:tavLst>
                                    </p:anim>
                                    <p:anim calcmode="lin" valueType="num">
                                      <p:cBhvr>
                                        <p:cTn id="20" dur="500" fill="hold"/>
                                        <p:tgtEl>
                                          <p:spTgt spid="188"/>
                                        </p:tgtEl>
                                        <p:attrNameLst>
                                          <p:attrName>ppt_h</p:attrName>
                                        </p:attrNameLst>
                                      </p:cBhvr>
                                      <p:tavLst>
                                        <p:tav tm="0">
                                          <p:val>
                                            <p:fltVal val="0"/>
                                          </p:val>
                                        </p:tav>
                                        <p:tav tm="100000">
                                          <p:val>
                                            <p:strVal val="#ppt_h"/>
                                          </p:val>
                                        </p:tav>
                                      </p:tavLst>
                                    </p:anim>
                                    <p:animEffect transition="in" filter="fade">
                                      <p:cBhvr>
                                        <p:cTn id="21" dur="500"/>
                                        <p:tgtEl>
                                          <p:spTgt spid="188"/>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p:cTn id="25" dur="500" fill="hold"/>
                                        <p:tgtEl>
                                          <p:spTgt spid="181"/>
                                        </p:tgtEl>
                                        <p:attrNameLst>
                                          <p:attrName>ppt_w</p:attrName>
                                        </p:attrNameLst>
                                      </p:cBhvr>
                                      <p:tavLst>
                                        <p:tav tm="0">
                                          <p:val>
                                            <p:fltVal val="0"/>
                                          </p:val>
                                        </p:tav>
                                        <p:tav tm="100000">
                                          <p:val>
                                            <p:strVal val="#ppt_w"/>
                                          </p:val>
                                        </p:tav>
                                      </p:tavLst>
                                    </p:anim>
                                    <p:anim calcmode="lin" valueType="num">
                                      <p:cBhvr>
                                        <p:cTn id="26" dur="500" fill="hold"/>
                                        <p:tgtEl>
                                          <p:spTgt spid="181"/>
                                        </p:tgtEl>
                                        <p:attrNameLst>
                                          <p:attrName>ppt_h</p:attrName>
                                        </p:attrNameLst>
                                      </p:cBhvr>
                                      <p:tavLst>
                                        <p:tav tm="0">
                                          <p:val>
                                            <p:fltVal val="0"/>
                                          </p:val>
                                        </p:tav>
                                        <p:tav tm="100000">
                                          <p:val>
                                            <p:strVal val="#ppt_h"/>
                                          </p:val>
                                        </p:tav>
                                      </p:tavLst>
                                    </p:anim>
                                    <p:animEffect transition="in" filter="fade">
                                      <p:cBhvr>
                                        <p:cTn id="27" dur="500"/>
                                        <p:tgtEl>
                                          <p:spTgt spid="181"/>
                                        </p:tgtEl>
                                      </p:cBhvr>
                                    </p:animEffect>
                                  </p:childTnLst>
                                </p:cTn>
                              </p:par>
                            </p:childTnLst>
                          </p:cTn>
                        </p:par>
                        <p:par>
                          <p:cTn id="28" fill="hold">
                            <p:stCondLst>
                              <p:cond delay="2000"/>
                            </p:stCondLst>
                            <p:childTnLst>
                              <p:par>
                                <p:cTn id="29" presetID="12" presetClass="entr" presetSubtype="4" fill="hold" grpId="0" nodeType="afterEffect">
                                  <p:stCondLst>
                                    <p:cond delay="0"/>
                                  </p:stCondLst>
                                  <p:childTnLst>
                                    <p:set>
                                      <p:cBhvr>
                                        <p:cTn id="30" dur="1" fill="hold">
                                          <p:stCondLst>
                                            <p:cond delay="0"/>
                                          </p:stCondLst>
                                        </p:cTn>
                                        <p:tgtEl>
                                          <p:spTgt spid="194"/>
                                        </p:tgtEl>
                                        <p:attrNameLst>
                                          <p:attrName>style.visibility</p:attrName>
                                        </p:attrNameLst>
                                      </p:cBhvr>
                                      <p:to>
                                        <p:strVal val="visible"/>
                                      </p:to>
                                    </p:set>
                                    <p:animEffect transition="in" filter="slide(fromBottom)">
                                      <p:cBhvr>
                                        <p:cTn id="31" dur="1000"/>
                                        <p:tgtEl>
                                          <p:spTgt spid="194"/>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95"/>
                                        </p:tgtEl>
                                        <p:attrNameLst>
                                          <p:attrName>style.visibility</p:attrName>
                                        </p:attrNameLst>
                                      </p:cBhvr>
                                      <p:to>
                                        <p:strVal val="visible"/>
                                      </p:to>
                                    </p:set>
                                    <p:animEffect transition="in" filter="slide(fromBottom)">
                                      <p:cBhvr>
                                        <p:cTn id="34" dur="1000"/>
                                        <p:tgtEl>
                                          <p:spTgt spid="19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96"/>
                                        </p:tgtEl>
                                        <p:attrNameLst>
                                          <p:attrName>style.visibility</p:attrName>
                                        </p:attrNameLst>
                                      </p:cBhvr>
                                      <p:to>
                                        <p:strVal val="visible"/>
                                      </p:to>
                                    </p:set>
                                    <p:animEffect transition="in" filter="slide(fromBottom)">
                                      <p:cBhvr>
                                        <p:cTn id="37" dur="1000"/>
                                        <p:tgtEl>
                                          <p:spTgt spid="196"/>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slide(fromBottom)">
                                      <p:cBhvr>
                                        <p:cTn id="40" dur="1000"/>
                                        <p:tgtEl>
                                          <p:spTgt spid="197"/>
                                        </p:tgtEl>
                                      </p:cBhvr>
                                    </p:animEffect>
                                  </p:childTnLst>
                                </p:cTn>
                              </p:par>
                            </p:childTnLst>
                          </p:cTn>
                        </p:par>
                        <p:par>
                          <p:cTn id="41" fill="hold">
                            <p:stCondLst>
                              <p:cond delay="3000"/>
                            </p:stCondLst>
                            <p:childTnLst>
                              <p:par>
                                <p:cTn id="42" presetID="47" presetClass="entr" presetSubtype="0" fill="hold" grpId="0" nodeType="after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fade">
                                      <p:cBhvr>
                                        <p:cTn id="44" dur="1000"/>
                                        <p:tgtEl>
                                          <p:spTgt spid="165"/>
                                        </p:tgtEl>
                                      </p:cBhvr>
                                    </p:animEffect>
                                    <p:anim calcmode="lin" valueType="num">
                                      <p:cBhvr>
                                        <p:cTn id="45" dur="1000" fill="hold"/>
                                        <p:tgtEl>
                                          <p:spTgt spid="165"/>
                                        </p:tgtEl>
                                        <p:attrNameLst>
                                          <p:attrName>ppt_x</p:attrName>
                                        </p:attrNameLst>
                                      </p:cBhvr>
                                      <p:tavLst>
                                        <p:tav tm="0">
                                          <p:val>
                                            <p:strVal val="#ppt_x"/>
                                          </p:val>
                                        </p:tav>
                                        <p:tav tm="100000">
                                          <p:val>
                                            <p:strVal val="#ppt_x"/>
                                          </p:val>
                                        </p:tav>
                                      </p:tavLst>
                                    </p:anim>
                                    <p:anim calcmode="lin" valueType="num">
                                      <p:cBhvr>
                                        <p:cTn id="46" dur="1000" fill="hold"/>
                                        <p:tgtEl>
                                          <p:spTgt spid="16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1000"/>
                                        <p:tgtEl>
                                          <p:spTgt spid="166"/>
                                        </p:tgtEl>
                                      </p:cBhvr>
                                    </p:animEffect>
                                    <p:anim calcmode="lin" valueType="num">
                                      <p:cBhvr>
                                        <p:cTn id="50" dur="1000" fill="hold"/>
                                        <p:tgtEl>
                                          <p:spTgt spid="166"/>
                                        </p:tgtEl>
                                        <p:attrNameLst>
                                          <p:attrName>ppt_x</p:attrName>
                                        </p:attrNameLst>
                                      </p:cBhvr>
                                      <p:tavLst>
                                        <p:tav tm="0">
                                          <p:val>
                                            <p:strVal val="#ppt_x"/>
                                          </p:val>
                                        </p:tav>
                                        <p:tav tm="100000">
                                          <p:val>
                                            <p:strVal val="#ppt_x"/>
                                          </p:val>
                                        </p:tav>
                                      </p:tavLst>
                                    </p:anim>
                                    <p:anim calcmode="lin" valueType="num">
                                      <p:cBhvr>
                                        <p:cTn id="51" dur="1000" fill="hold"/>
                                        <p:tgtEl>
                                          <p:spTgt spid="166"/>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1000"/>
                                        <p:tgtEl>
                                          <p:spTgt spid="167"/>
                                        </p:tgtEl>
                                      </p:cBhvr>
                                    </p:animEffect>
                                    <p:anim calcmode="lin" valueType="num">
                                      <p:cBhvr>
                                        <p:cTn id="55" dur="1000" fill="hold"/>
                                        <p:tgtEl>
                                          <p:spTgt spid="167"/>
                                        </p:tgtEl>
                                        <p:attrNameLst>
                                          <p:attrName>ppt_x</p:attrName>
                                        </p:attrNameLst>
                                      </p:cBhvr>
                                      <p:tavLst>
                                        <p:tav tm="0">
                                          <p:val>
                                            <p:strVal val="#ppt_x"/>
                                          </p:val>
                                        </p:tav>
                                        <p:tav tm="100000">
                                          <p:val>
                                            <p:strVal val="#ppt_x"/>
                                          </p:val>
                                        </p:tav>
                                      </p:tavLst>
                                    </p:anim>
                                    <p:anim calcmode="lin" valueType="num">
                                      <p:cBhvr>
                                        <p:cTn id="56" dur="1000" fill="hold"/>
                                        <p:tgtEl>
                                          <p:spTgt spid="167"/>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168"/>
                                        </p:tgtEl>
                                        <p:attrNameLst>
                                          <p:attrName>style.visibility</p:attrName>
                                        </p:attrNameLst>
                                      </p:cBhvr>
                                      <p:to>
                                        <p:strVal val="visible"/>
                                      </p:to>
                                    </p:set>
                                    <p:animEffect transition="in" filter="fade">
                                      <p:cBhvr>
                                        <p:cTn id="59" dur="1000"/>
                                        <p:tgtEl>
                                          <p:spTgt spid="168"/>
                                        </p:tgtEl>
                                      </p:cBhvr>
                                    </p:animEffect>
                                    <p:anim calcmode="lin" valueType="num">
                                      <p:cBhvr>
                                        <p:cTn id="60" dur="1000" fill="hold"/>
                                        <p:tgtEl>
                                          <p:spTgt spid="168"/>
                                        </p:tgtEl>
                                        <p:attrNameLst>
                                          <p:attrName>ppt_x</p:attrName>
                                        </p:attrNameLst>
                                      </p:cBhvr>
                                      <p:tavLst>
                                        <p:tav tm="0">
                                          <p:val>
                                            <p:strVal val="#ppt_x"/>
                                          </p:val>
                                        </p:tav>
                                        <p:tav tm="100000">
                                          <p:val>
                                            <p:strVal val="#ppt_x"/>
                                          </p:val>
                                        </p:tav>
                                      </p:tavLst>
                                    </p:anim>
                                    <p:anim calcmode="lin" valueType="num">
                                      <p:cBhvr>
                                        <p:cTn id="61" dur="1000" fill="hold"/>
                                        <p:tgtEl>
                                          <p:spTgt spid="168"/>
                                        </p:tgtEl>
                                        <p:attrNameLst>
                                          <p:attrName>ppt_y</p:attrName>
                                        </p:attrNameLst>
                                      </p:cBhvr>
                                      <p:tavLst>
                                        <p:tav tm="0">
                                          <p:val>
                                            <p:strVal val="#ppt_y-.1"/>
                                          </p:val>
                                        </p:tav>
                                        <p:tav tm="100000">
                                          <p:val>
                                            <p:strVal val="#ppt_y"/>
                                          </p:val>
                                        </p:tav>
                                      </p:tavLst>
                                    </p:anim>
                                  </p:childTnLst>
                                </p:cTn>
                              </p:par>
                            </p:childTnLst>
                          </p:cTn>
                        </p:par>
                        <p:par>
                          <p:cTn id="62" fill="hold">
                            <p:stCondLst>
                              <p:cond delay="4000"/>
                            </p:stCondLst>
                            <p:childTnLst>
                              <p:par>
                                <p:cTn id="63" presetID="2" presetClass="entr" presetSubtype="8"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0-#ppt_w/2"/>
                                          </p:val>
                                        </p:tav>
                                        <p:tav tm="100000">
                                          <p:val>
                                            <p:strVal val="#ppt_x"/>
                                          </p:val>
                                        </p:tav>
                                      </p:tavLst>
                                    </p:anim>
                                    <p:anim calcmode="lin" valueType="num">
                                      <p:cBhvr additive="base">
                                        <p:cTn id="66" dur="500" fill="hold"/>
                                        <p:tgtEl>
                                          <p:spTgt spid="36"/>
                                        </p:tgtEl>
                                        <p:attrNameLst>
                                          <p:attrName>ppt_y</p:attrName>
                                        </p:attrNameLst>
                                      </p:cBhvr>
                                      <p:tavLst>
                                        <p:tav tm="0">
                                          <p:val>
                                            <p:strVal val="#ppt_y"/>
                                          </p:val>
                                        </p:tav>
                                        <p:tav tm="100000">
                                          <p:val>
                                            <p:strVal val="#ppt_y"/>
                                          </p:val>
                                        </p:tav>
                                      </p:tavLst>
                                    </p:anim>
                                  </p:childTnLst>
                                </p:cTn>
                              </p:par>
                            </p:childTnLst>
                          </p:cTn>
                        </p:par>
                        <p:par>
                          <p:cTn id="67" fill="hold">
                            <p:stCondLst>
                              <p:cond delay="4500"/>
                            </p:stCondLst>
                            <p:childTnLst>
                              <p:par>
                                <p:cTn id="68" presetID="2" presetClass="entr" presetSubtype="8"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500" fill="hold"/>
                                        <p:tgtEl>
                                          <p:spTgt spid="37"/>
                                        </p:tgtEl>
                                        <p:attrNameLst>
                                          <p:attrName>ppt_x</p:attrName>
                                        </p:attrNameLst>
                                      </p:cBhvr>
                                      <p:tavLst>
                                        <p:tav tm="0">
                                          <p:val>
                                            <p:strVal val="0-#ppt_w/2"/>
                                          </p:val>
                                        </p:tav>
                                        <p:tav tm="100000">
                                          <p:val>
                                            <p:strVal val="#ppt_x"/>
                                          </p:val>
                                        </p:tav>
                                      </p:tavLst>
                                    </p:anim>
                                    <p:anim calcmode="lin" valueType="num">
                                      <p:cBhvr additive="base">
                                        <p:cTn id="71"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67" grpId="0"/>
      <p:bldP spid="168" grpId="0"/>
      <p:bldP spid="194" grpId="0"/>
      <p:bldP spid="195" grpId="0"/>
      <p:bldP spid="196" grpId="0"/>
      <p:bldP spid="197"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pPr>
            <a:r>
              <a:rPr lang="zh-CN" altLang="en-US" sz="3600" spc="-300" dirty="0">
                <a:latin typeface="华文新魏" panose="02010800040101010101" pitchFamily="2" charset="-122"/>
                <a:ea typeface="华文新魏" panose="02010800040101010101" pitchFamily="2" charset="-122"/>
              </a:rPr>
              <a:t>社 交 互 动</a:t>
            </a:r>
          </a:p>
        </p:txBody>
      </p:sp>
      <p:grpSp>
        <p:nvGrpSpPr>
          <p:cNvPr id="36" name="组合 35"/>
          <p:cNvGrpSpPr/>
          <p:nvPr/>
        </p:nvGrpSpPr>
        <p:grpSpPr>
          <a:xfrm>
            <a:off x="3816741" y="1499870"/>
            <a:ext cx="5251450" cy="4925060"/>
            <a:chOff x="5626" y="2968"/>
            <a:chExt cx="8270" cy="7756"/>
          </a:xfrm>
          <a:solidFill>
            <a:schemeClr val="accent3">
              <a:lumMod val="60000"/>
              <a:lumOff val="40000"/>
            </a:schemeClr>
          </a:solidFill>
        </p:grpSpPr>
        <p:sp>
          <p:nvSpPr>
            <p:cNvPr id="6" name="Freeform 20"/>
            <p:cNvSpPr/>
            <p:nvPr/>
          </p:nvSpPr>
          <p:spPr bwMode="auto">
            <a:xfrm>
              <a:off x="9565" y="8195"/>
              <a:ext cx="2624" cy="1031"/>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9" name="Freeform 23"/>
            <p:cNvSpPr/>
            <p:nvPr/>
          </p:nvSpPr>
          <p:spPr bwMode="auto">
            <a:xfrm>
              <a:off x="10379" y="6764"/>
              <a:ext cx="2914" cy="2331"/>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8" name="椭圆 17"/>
            <p:cNvSpPr/>
            <p:nvPr/>
          </p:nvSpPr>
          <p:spPr>
            <a:xfrm>
              <a:off x="13293" y="6648"/>
              <a:ext cx="603" cy="603"/>
            </a:xfrm>
            <a:prstGeom prst="ellipse">
              <a:avLst/>
            </a:prstGeom>
            <a:grp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a:p>
          </p:txBody>
        </p:sp>
        <p:sp>
          <p:nvSpPr>
            <p:cNvPr id="4" name="Freeform 19"/>
            <p:cNvSpPr/>
            <p:nvPr/>
          </p:nvSpPr>
          <p:spPr bwMode="auto">
            <a:xfrm>
              <a:off x="6179" y="7993"/>
              <a:ext cx="3607" cy="2731"/>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5" name="Freeform 21"/>
            <p:cNvSpPr/>
            <p:nvPr/>
          </p:nvSpPr>
          <p:spPr bwMode="auto">
            <a:xfrm>
              <a:off x="9907" y="4625"/>
              <a:ext cx="2395" cy="978"/>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8" name="Freeform 22"/>
            <p:cNvSpPr/>
            <p:nvPr/>
          </p:nvSpPr>
          <p:spPr bwMode="auto">
            <a:xfrm>
              <a:off x="8188" y="5823"/>
              <a:ext cx="1040" cy="2404"/>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2" name="Freeform 23"/>
            <p:cNvSpPr/>
            <p:nvPr/>
          </p:nvSpPr>
          <p:spPr bwMode="auto">
            <a:xfrm>
              <a:off x="10380" y="6649"/>
              <a:ext cx="2914" cy="2331"/>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3" name="Freeform 24"/>
            <p:cNvSpPr/>
            <p:nvPr/>
          </p:nvSpPr>
          <p:spPr bwMode="auto">
            <a:xfrm>
              <a:off x="7264" y="3833"/>
              <a:ext cx="2522" cy="978"/>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4" name="Freeform 25"/>
            <p:cNvSpPr/>
            <p:nvPr/>
          </p:nvSpPr>
          <p:spPr bwMode="auto">
            <a:xfrm>
              <a:off x="7038" y="6356"/>
              <a:ext cx="1975" cy="1006"/>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5" name="Freeform 26"/>
            <p:cNvSpPr/>
            <p:nvPr/>
          </p:nvSpPr>
          <p:spPr bwMode="auto">
            <a:xfrm>
              <a:off x="9014" y="4859"/>
              <a:ext cx="1006" cy="1975"/>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6" name="Freeform 27"/>
            <p:cNvSpPr/>
            <p:nvPr/>
          </p:nvSpPr>
          <p:spPr bwMode="auto">
            <a:xfrm>
              <a:off x="9668" y="2968"/>
              <a:ext cx="1012" cy="1975"/>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grpFill/>
            <a:ln>
              <a:solidFill>
                <a:schemeClr val="accent3">
                  <a:lumMod val="60000"/>
                  <a:lumOff val="40000"/>
                </a:schemeClr>
              </a:solidFill>
            </a:ln>
          </p:spPr>
          <p:txBody>
            <a:bodyPr vert="horz" wrap="square" lIns="81610" tIns="40805" rIns="81610" bIns="40805" numCol="1" anchor="t" anchorCtr="0" compatLnSpc="1"/>
            <a:lstStyle/>
            <a:p>
              <a:endParaRPr lang="zh-CN" altLang="en-US"/>
            </a:p>
          </p:txBody>
        </p:sp>
        <p:sp>
          <p:nvSpPr>
            <p:cNvPr id="17" name="椭圆 16"/>
            <p:cNvSpPr/>
            <p:nvPr/>
          </p:nvSpPr>
          <p:spPr>
            <a:xfrm>
              <a:off x="5626" y="7925"/>
              <a:ext cx="603" cy="603"/>
            </a:xfrm>
            <a:prstGeom prst="ellipse">
              <a:avLst/>
            </a:prstGeom>
            <a:grp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a:p>
          </p:txBody>
        </p:sp>
        <p:sp>
          <p:nvSpPr>
            <p:cNvPr id="30" name="椭圆 29"/>
            <p:cNvSpPr/>
            <p:nvPr/>
          </p:nvSpPr>
          <p:spPr>
            <a:xfrm>
              <a:off x="6910" y="5794"/>
              <a:ext cx="603" cy="603"/>
            </a:xfrm>
            <a:prstGeom prst="ellipse">
              <a:avLst/>
            </a:prstGeom>
            <a:grp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a:p>
          </p:txBody>
        </p:sp>
        <p:sp>
          <p:nvSpPr>
            <p:cNvPr id="31" name="椭圆 30"/>
            <p:cNvSpPr/>
            <p:nvPr/>
          </p:nvSpPr>
          <p:spPr>
            <a:xfrm>
              <a:off x="11888" y="4022"/>
              <a:ext cx="603" cy="603"/>
            </a:xfrm>
            <a:prstGeom prst="ellipse">
              <a:avLst/>
            </a:prstGeom>
            <a:grp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a:p>
          </p:txBody>
        </p:sp>
        <p:sp>
          <p:nvSpPr>
            <p:cNvPr id="32" name="椭圆 31"/>
            <p:cNvSpPr/>
            <p:nvPr/>
          </p:nvSpPr>
          <p:spPr>
            <a:xfrm>
              <a:off x="7124" y="3259"/>
              <a:ext cx="603" cy="603"/>
            </a:xfrm>
            <a:prstGeom prst="ellipse">
              <a:avLst/>
            </a:prstGeom>
            <a:grp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10" tIns="40805" rIns="81610" bIns="40805" rtlCol="0" anchor="ctr"/>
            <a:lstStyle/>
            <a:p>
              <a:pPr algn="ctr"/>
              <a:endParaRPr lang="zh-CN" altLang="en-US"/>
            </a:p>
          </p:txBody>
        </p:sp>
      </p:grpSp>
      <p:pic>
        <p:nvPicPr>
          <p:cNvPr id="19" name="图片 18" descr="8e77f2ac47c9303c66b29b5c34460d50"/>
          <p:cNvPicPr>
            <a:picLocks noChangeAspect="1"/>
          </p:cNvPicPr>
          <p:nvPr/>
        </p:nvPicPr>
        <p:blipFill>
          <a:blip r:embed="rId3"/>
          <a:stretch>
            <a:fillRect/>
          </a:stretch>
        </p:blipFill>
        <p:spPr>
          <a:xfrm>
            <a:off x="1277134" y="1110615"/>
            <a:ext cx="929640" cy="938530"/>
          </a:xfrm>
          <a:prstGeom prst="rect">
            <a:avLst/>
          </a:prstGeom>
        </p:spPr>
      </p:pic>
      <p:pic>
        <p:nvPicPr>
          <p:cNvPr id="37" name="图片 36" descr="c27fb3b48a444c5a8e6501e9cc3fd81a"/>
          <p:cNvPicPr>
            <a:picLocks noChangeAspect="1"/>
          </p:cNvPicPr>
          <p:nvPr/>
        </p:nvPicPr>
        <p:blipFill>
          <a:blip r:embed="rId4"/>
          <a:stretch>
            <a:fillRect/>
          </a:stretch>
        </p:blipFill>
        <p:spPr>
          <a:xfrm>
            <a:off x="8545586" y="1499870"/>
            <a:ext cx="1031875" cy="1031875"/>
          </a:xfrm>
          <a:prstGeom prst="rect">
            <a:avLst/>
          </a:prstGeom>
        </p:spPr>
      </p:pic>
      <p:pic>
        <p:nvPicPr>
          <p:cNvPr id="38" name="图片 37" descr="5946f9dd530d8e98223e65cbaf4f6206"/>
          <p:cNvPicPr>
            <a:picLocks noChangeAspect="1"/>
          </p:cNvPicPr>
          <p:nvPr/>
        </p:nvPicPr>
        <p:blipFill>
          <a:blip r:embed="rId5"/>
          <a:stretch>
            <a:fillRect/>
          </a:stretch>
        </p:blipFill>
        <p:spPr>
          <a:xfrm>
            <a:off x="9577461" y="3252470"/>
            <a:ext cx="1435735" cy="1435735"/>
          </a:xfrm>
          <a:prstGeom prst="rect">
            <a:avLst/>
          </a:prstGeom>
        </p:spPr>
      </p:pic>
      <p:pic>
        <p:nvPicPr>
          <p:cNvPr id="39" name="图片 38" descr="b860766ac74b2dfc800ef6a1c00692ea"/>
          <p:cNvPicPr>
            <a:picLocks noChangeAspect="1"/>
          </p:cNvPicPr>
          <p:nvPr/>
        </p:nvPicPr>
        <p:blipFill>
          <a:blip r:embed="rId6"/>
          <a:stretch>
            <a:fillRect/>
          </a:stretch>
        </p:blipFill>
        <p:spPr>
          <a:xfrm>
            <a:off x="1057666" y="4290060"/>
            <a:ext cx="943610" cy="906780"/>
          </a:xfrm>
          <a:prstGeom prst="rect">
            <a:avLst/>
          </a:prstGeom>
        </p:spPr>
      </p:pic>
      <p:pic>
        <p:nvPicPr>
          <p:cNvPr id="40" name="图片 39" descr="5b460621f503eb17b37ce39dfed6c13e"/>
          <p:cNvPicPr>
            <a:picLocks noChangeAspect="1"/>
          </p:cNvPicPr>
          <p:nvPr/>
        </p:nvPicPr>
        <p:blipFill>
          <a:blip r:embed="rId7"/>
          <a:stretch>
            <a:fillRect/>
          </a:stretch>
        </p:blipFill>
        <p:spPr>
          <a:xfrm>
            <a:off x="3236986" y="2907665"/>
            <a:ext cx="938530" cy="1002665"/>
          </a:xfrm>
          <a:prstGeom prst="rect">
            <a:avLst/>
          </a:prstGeom>
        </p:spPr>
      </p:pic>
      <p:sp>
        <p:nvSpPr>
          <p:cNvPr id="41" name="文本框 40"/>
          <p:cNvSpPr txBox="1"/>
          <p:nvPr/>
        </p:nvSpPr>
        <p:spPr>
          <a:xfrm>
            <a:off x="2554996" y="1375410"/>
            <a:ext cx="2024380" cy="706755"/>
          </a:xfrm>
          <a:prstGeom prst="rect">
            <a:avLst/>
          </a:prstGeom>
          <a:noFill/>
        </p:spPr>
        <p:txBody>
          <a:bodyPr wrap="square" rtlCol="0">
            <a:spAutoFit/>
          </a:bodyPr>
          <a:lstStyle/>
          <a:p>
            <a:r>
              <a:rPr lang="zh-CN" altLang="en-US" sz="4000" dirty="0">
                <a:latin typeface="华文行楷" panose="02010800040101010101" charset="-122"/>
                <a:ea typeface="华文行楷" panose="02010800040101010101" charset="-122"/>
              </a:rPr>
              <a:t>分享圈</a:t>
            </a:r>
          </a:p>
        </p:txBody>
      </p:sp>
      <p:sp>
        <p:nvSpPr>
          <p:cNvPr id="42" name="文本框 41"/>
          <p:cNvSpPr txBox="1"/>
          <p:nvPr/>
        </p:nvSpPr>
        <p:spPr>
          <a:xfrm>
            <a:off x="769376" y="2944495"/>
            <a:ext cx="2360930" cy="706755"/>
          </a:xfrm>
          <a:prstGeom prst="rect">
            <a:avLst/>
          </a:prstGeom>
          <a:noFill/>
        </p:spPr>
        <p:txBody>
          <a:bodyPr wrap="square" rtlCol="0">
            <a:spAutoFit/>
          </a:bodyPr>
          <a:lstStyle/>
          <a:p>
            <a:r>
              <a:rPr lang="zh-CN" altLang="en-US" sz="4000" dirty="0">
                <a:latin typeface="华文行楷" panose="02010800040101010101" charset="-122"/>
                <a:ea typeface="华文行楷" panose="02010800040101010101" charset="-122"/>
              </a:rPr>
              <a:t>资讯推送</a:t>
            </a:r>
          </a:p>
        </p:txBody>
      </p:sp>
      <p:sp>
        <p:nvSpPr>
          <p:cNvPr id="43" name="文本框 42"/>
          <p:cNvSpPr txBox="1"/>
          <p:nvPr/>
        </p:nvSpPr>
        <p:spPr>
          <a:xfrm>
            <a:off x="9853686" y="1662430"/>
            <a:ext cx="2362200" cy="706755"/>
          </a:xfrm>
          <a:prstGeom prst="rect">
            <a:avLst/>
          </a:prstGeom>
          <a:noFill/>
        </p:spPr>
        <p:txBody>
          <a:bodyPr wrap="square" rtlCol="0">
            <a:spAutoFit/>
          </a:bodyPr>
          <a:lstStyle/>
          <a:p>
            <a:pPr algn="l"/>
            <a:r>
              <a:rPr lang="zh-CN" altLang="en-US" sz="4000" dirty="0">
                <a:latin typeface="华文行楷" panose="02010800040101010101" charset="-122"/>
                <a:ea typeface="华文行楷" panose="02010800040101010101" charset="-122"/>
              </a:rPr>
              <a:t>问答区</a:t>
            </a:r>
          </a:p>
        </p:txBody>
      </p:sp>
      <p:sp>
        <p:nvSpPr>
          <p:cNvPr id="44" name="文本框 43"/>
          <p:cNvSpPr txBox="1"/>
          <p:nvPr/>
        </p:nvSpPr>
        <p:spPr>
          <a:xfrm>
            <a:off x="2266706" y="4533900"/>
            <a:ext cx="1475105" cy="706755"/>
          </a:xfrm>
          <a:prstGeom prst="rect">
            <a:avLst/>
          </a:prstGeom>
          <a:noFill/>
        </p:spPr>
        <p:txBody>
          <a:bodyPr wrap="square" rtlCol="0">
            <a:spAutoFit/>
          </a:bodyPr>
          <a:lstStyle/>
          <a:p>
            <a:r>
              <a:rPr lang="zh-CN" altLang="en-US" sz="4000" dirty="0">
                <a:latin typeface="华文行楷" panose="02010800040101010101" charset="-122"/>
                <a:ea typeface="华文行楷" panose="02010800040101010101" charset="-122"/>
              </a:rPr>
              <a:t>直播</a:t>
            </a:r>
          </a:p>
        </p:txBody>
      </p:sp>
      <p:sp>
        <p:nvSpPr>
          <p:cNvPr id="45" name="文本框 44"/>
          <p:cNvSpPr txBox="1"/>
          <p:nvPr/>
        </p:nvSpPr>
        <p:spPr>
          <a:xfrm>
            <a:off x="9659376" y="4679950"/>
            <a:ext cx="2433955" cy="706755"/>
          </a:xfrm>
          <a:prstGeom prst="rect">
            <a:avLst/>
          </a:prstGeom>
          <a:noFill/>
        </p:spPr>
        <p:txBody>
          <a:bodyPr wrap="square" rtlCol="0">
            <a:spAutoFit/>
          </a:bodyPr>
          <a:lstStyle/>
          <a:p>
            <a:r>
              <a:rPr lang="zh-CN" altLang="en-US" sz="4000">
                <a:latin typeface="华文行楷" panose="02010800040101010101" charset="-122"/>
                <a:ea typeface="华文行楷" panose="02010800040101010101" charset="-122"/>
              </a:rPr>
              <a:t>VR体验</a:t>
            </a:r>
          </a:p>
        </p:txBody>
      </p:sp>
    </p:spTree>
    <p:extLst>
      <p:ext uri="{BB962C8B-B14F-4D97-AF65-F5344CB8AC3E}">
        <p14:creationId xmlns:p14="http://schemas.microsoft.com/office/powerpoint/2010/main" val="291545882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a:lnSpc>
                <a:spcPct val="150000"/>
              </a:lnSpc>
            </a:pPr>
            <a:r>
              <a:rPr lang="zh-CN" altLang="en-US" sz="3600" spc="-300" dirty="0">
                <a:latin typeface="华文新魏" panose="02010800040101010101" pitchFamily="2" charset="-122"/>
                <a:ea typeface="华文新魏" panose="02010800040101010101" pitchFamily="2" charset="-122"/>
              </a:rPr>
              <a:t>社 交 互 动</a:t>
            </a:r>
          </a:p>
        </p:txBody>
      </p:sp>
      <p:pic>
        <p:nvPicPr>
          <p:cNvPr id="19" name="图片 18" descr="8e77f2ac47c9303c66b29b5c34460d50"/>
          <p:cNvPicPr>
            <a:picLocks noChangeAspect="1"/>
          </p:cNvPicPr>
          <p:nvPr/>
        </p:nvPicPr>
        <p:blipFill>
          <a:blip r:embed="rId3"/>
          <a:stretch>
            <a:fillRect/>
          </a:stretch>
        </p:blipFill>
        <p:spPr>
          <a:xfrm>
            <a:off x="1426864" y="1987828"/>
            <a:ext cx="929640" cy="938530"/>
          </a:xfrm>
          <a:prstGeom prst="rect">
            <a:avLst/>
          </a:prstGeom>
        </p:spPr>
      </p:pic>
      <p:pic>
        <p:nvPicPr>
          <p:cNvPr id="37" name="图片 36" descr="c27fb3b48a444c5a8e6501e9cc3fd81a"/>
          <p:cNvPicPr>
            <a:picLocks noChangeAspect="1"/>
          </p:cNvPicPr>
          <p:nvPr/>
        </p:nvPicPr>
        <p:blipFill>
          <a:blip r:embed="rId4"/>
          <a:stretch>
            <a:fillRect/>
          </a:stretch>
        </p:blipFill>
        <p:spPr>
          <a:xfrm>
            <a:off x="5589289" y="1916073"/>
            <a:ext cx="1031875" cy="1031875"/>
          </a:xfrm>
          <a:prstGeom prst="rect">
            <a:avLst/>
          </a:prstGeom>
        </p:spPr>
      </p:pic>
      <p:pic>
        <p:nvPicPr>
          <p:cNvPr id="38" name="图片 37" descr="5946f9dd530d8e98223e65cbaf4f6206"/>
          <p:cNvPicPr>
            <a:picLocks noChangeAspect="1"/>
          </p:cNvPicPr>
          <p:nvPr/>
        </p:nvPicPr>
        <p:blipFill>
          <a:blip r:embed="rId5"/>
          <a:stretch>
            <a:fillRect/>
          </a:stretch>
        </p:blipFill>
        <p:spPr>
          <a:xfrm>
            <a:off x="7644149" y="1700808"/>
            <a:ext cx="1435735" cy="1435735"/>
          </a:xfrm>
          <a:prstGeom prst="rect">
            <a:avLst/>
          </a:prstGeom>
        </p:spPr>
      </p:pic>
      <p:pic>
        <p:nvPicPr>
          <p:cNvPr id="39" name="图片 38" descr="b860766ac74b2dfc800ef6a1c00692ea"/>
          <p:cNvPicPr>
            <a:picLocks noChangeAspect="1"/>
          </p:cNvPicPr>
          <p:nvPr/>
        </p:nvPicPr>
        <p:blipFill>
          <a:blip r:embed="rId6"/>
          <a:stretch>
            <a:fillRect/>
          </a:stretch>
        </p:blipFill>
        <p:spPr>
          <a:xfrm>
            <a:off x="10074294" y="1916073"/>
            <a:ext cx="943610" cy="906780"/>
          </a:xfrm>
          <a:prstGeom prst="rect">
            <a:avLst/>
          </a:prstGeom>
        </p:spPr>
      </p:pic>
      <p:pic>
        <p:nvPicPr>
          <p:cNvPr id="40" name="图片 39" descr="5b460621f503eb17b37ce39dfed6c13e"/>
          <p:cNvPicPr>
            <a:picLocks noChangeAspect="1"/>
          </p:cNvPicPr>
          <p:nvPr/>
        </p:nvPicPr>
        <p:blipFill>
          <a:blip r:embed="rId7"/>
          <a:stretch>
            <a:fillRect/>
          </a:stretch>
        </p:blipFill>
        <p:spPr>
          <a:xfrm>
            <a:off x="3563639" y="1916073"/>
            <a:ext cx="938530" cy="1002665"/>
          </a:xfrm>
          <a:prstGeom prst="rect">
            <a:avLst/>
          </a:prstGeom>
        </p:spPr>
      </p:pic>
      <p:sp>
        <p:nvSpPr>
          <p:cNvPr id="2" name="文本框 1"/>
          <p:cNvSpPr txBox="1"/>
          <p:nvPr/>
        </p:nvSpPr>
        <p:spPr>
          <a:xfrm>
            <a:off x="869969" y="3054628"/>
            <a:ext cx="2043430" cy="2308324"/>
          </a:xfrm>
          <a:prstGeom prst="rect">
            <a:avLst/>
          </a:prstGeom>
          <a:noFill/>
        </p:spPr>
        <p:txBody>
          <a:bodyPr wrap="square" rtlCol="0">
            <a:spAutoFit/>
          </a:bodyPr>
          <a:lstStyle/>
          <a:p>
            <a:pPr algn="ctr"/>
            <a:r>
              <a:rPr lang="zh-CN" altLang="en-US" sz="2400" b="1" dirty="0">
                <a:solidFill>
                  <a:schemeClr val="accent3">
                    <a:lumMod val="50000"/>
                  </a:schemeClr>
                </a:solidFill>
                <a:latin typeface="微软雅黑" panose="020B0503020204020204" pitchFamily="34" charset="-122"/>
                <a:ea typeface="微软雅黑" panose="020B0503020204020204" pitchFamily="34" charset="-122"/>
              </a:rPr>
              <a:t>分享圈</a:t>
            </a:r>
          </a:p>
          <a:p>
            <a:pPr fontAlgn="auto">
              <a:lnSpc>
                <a:spcPct val="150000"/>
              </a:lnSpc>
            </a:pP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用户之间可分享</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婚礼案例</a:t>
            </a: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，入驻职业人可以分享</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近期活动</a:t>
            </a:r>
          </a:p>
        </p:txBody>
      </p:sp>
      <p:sp>
        <p:nvSpPr>
          <p:cNvPr id="3" name="文本框 2"/>
          <p:cNvSpPr txBox="1"/>
          <p:nvPr/>
        </p:nvSpPr>
        <p:spPr>
          <a:xfrm>
            <a:off x="2985154" y="3126383"/>
            <a:ext cx="2043430" cy="1846659"/>
          </a:xfrm>
          <a:prstGeom prst="rect">
            <a:avLst/>
          </a:prstGeom>
          <a:noFill/>
        </p:spPr>
        <p:txBody>
          <a:bodyPr wrap="square" rtlCol="0">
            <a:spAutoFit/>
          </a:bodyPr>
          <a:lstStyle/>
          <a:p>
            <a:pPr algn="ctr" fontAlgn="auto">
              <a:lnSpc>
                <a:spcPct val="100000"/>
              </a:lnSpc>
            </a:pPr>
            <a:r>
              <a:rPr lang="zh-CN" altLang="en-US" sz="2400" b="1" dirty="0">
                <a:solidFill>
                  <a:schemeClr val="accent3">
                    <a:lumMod val="50000"/>
                  </a:schemeClr>
                </a:solidFill>
                <a:latin typeface="微软雅黑" panose="020B0503020204020204" pitchFamily="34" charset="-122"/>
                <a:ea typeface="微软雅黑" panose="020B0503020204020204" pitchFamily="34" charset="-122"/>
              </a:rPr>
              <a:t>资讯推送</a:t>
            </a:r>
          </a:p>
          <a:p>
            <a:pPr fontAlgn="auto">
              <a:lnSpc>
                <a:spcPct val="150000"/>
              </a:lnSpc>
            </a:pP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网罗</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最新婚礼潮流</a:t>
            </a: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，为用户送上最新行业动态</a:t>
            </a:r>
          </a:p>
        </p:txBody>
      </p:sp>
      <p:sp>
        <p:nvSpPr>
          <p:cNvPr id="7" name="文本框 6"/>
          <p:cNvSpPr txBox="1"/>
          <p:nvPr/>
        </p:nvSpPr>
        <p:spPr>
          <a:xfrm>
            <a:off x="5100339" y="3028593"/>
            <a:ext cx="2043430" cy="2492990"/>
          </a:xfrm>
          <a:prstGeom prst="rect">
            <a:avLst/>
          </a:prstGeom>
          <a:noFill/>
        </p:spPr>
        <p:txBody>
          <a:bodyPr wrap="square" rtlCol="0">
            <a:spAutoFit/>
          </a:bodyPr>
          <a:lstStyle/>
          <a:p>
            <a:pPr algn="ctr" fontAlgn="auto">
              <a:lnSpc>
                <a:spcPct val="150000"/>
              </a:lnSpc>
            </a:pPr>
            <a:r>
              <a:rPr lang="zh-CN" altLang="en-US" sz="2400" b="1" dirty="0">
                <a:solidFill>
                  <a:schemeClr val="accent3">
                    <a:lumMod val="50000"/>
                  </a:schemeClr>
                </a:solidFill>
                <a:latin typeface="微软雅黑" panose="020B0503020204020204" pitchFamily="34" charset="-122"/>
                <a:ea typeface="微软雅黑" panose="020B0503020204020204" pitchFamily="34" charset="-122"/>
              </a:rPr>
              <a:t>问答区</a:t>
            </a:r>
          </a:p>
          <a:p>
            <a:pPr fontAlgn="auto">
              <a:lnSpc>
                <a:spcPct val="150000"/>
              </a:lnSpc>
            </a:pP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在线提问经验用户、入驻商家、职业人</a:t>
            </a: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，获得最全面的细致解答</a:t>
            </a:r>
          </a:p>
        </p:txBody>
      </p:sp>
      <p:sp>
        <p:nvSpPr>
          <p:cNvPr id="20" name="文本框 19"/>
          <p:cNvSpPr txBox="1"/>
          <p:nvPr/>
        </p:nvSpPr>
        <p:spPr>
          <a:xfrm>
            <a:off x="7340301" y="3027272"/>
            <a:ext cx="2043430" cy="2492990"/>
          </a:xfrm>
          <a:prstGeom prst="rect">
            <a:avLst/>
          </a:prstGeom>
          <a:noFill/>
        </p:spPr>
        <p:txBody>
          <a:bodyPr wrap="square" rtlCol="0">
            <a:spAutoFit/>
          </a:bodyPr>
          <a:lstStyle/>
          <a:p>
            <a:pPr algn="ctr" fontAlgn="auto">
              <a:lnSpc>
                <a:spcPct val="150000"/>
              </a:lnSpc>
            </a:pPr>
            <a:r>
              <a:rPr lang="en-US" altLang="zh-CN" sz="2400" b="1" dirty="0">
                <a:solidFill>
                  <a:schemeClr val="accent3">
                    <a:lumMod val="50000"/>
                  </a:schemeClr>
                </a:solidFill>
                <a:latin typeface="微软雅黑" panose="020B0503020204020204" pitchFamily="34" charset="-122"/>
                <a:ea typeface="微软雅黑" panose="020B0503020204020204" pitchFamily="34" charset="-122"/>
              </a:rPr>
              <a:t>VR</a:t>
            </a:r>
            <a:r>
              <a:rPr lang="zh-CN" altLang="en-US" sz="2400" b="1" dirty="0">
                <a:solidFill>
                  <a:schemeClr val="accent3">
                    <a:lumMod val="50000"/>
                  </a:schemeClr>
                </a:solidFill>
                <a:latin typeface="微软雅黑" panose="020B0503020204020204" pitchFamily="34" charset="-122"/>
                <a:ea typeface="微软雅黑" panose="020B0503020204020204" pitchFamily="34" charset="-122"/>
              </a:rPr>
              <a:t>体验</a:t>
            </a:r>
          </a:p>
          <a:p>
            <a:pPr fontAlgn="auto">
              <a:lnSpc>
                <a:spcPct val="150000"/>
              </a:lnSpc>
            </a:pP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体验最前沿的科技浪潮，</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带你身临其境感受婚礼氛围</a:t>
            </a:r>
          </a:p>
        </p:txBody>
      </p:sp>
      <p:sp>
        <p:nvSpPr>
          <p:cNvPr id="21" name="文本框 20"/>
          <p:cNvSpPr txBox="1"/>
          <p:nvPr/>
        </p:nvSpPr>
        <p:spPr>
          <a:xfrm>
            <a:off x="9524384" y="3025951"/>
            <a:ext cx="2043430" cy="2954655"/>
          </a:xfrm>
          <a:prstGeom prst="rect">
            <a:avLst/>
          </a:prstGeom>
          <a:noFill/>
        </p:spPr>
        <p:txBody>
          <a:bodyPr wrap="square" rtlCol="0">
            <a:spAutoFit/>
          </a:bodyPr>
          <a:lstStyle/>
          <a:p>
            <a:pPr algn="ctr" fontAlgn="auto">
              <a:lnSpc>
                <a:spcPct val="150000"/>
              </a:lnSpc>
            </a:pPr>
            <a:r>
              <a:rPr lang="zh-CN" altLang="en-US" sz="2400" b="1" dirty="0">
                <a:solidFill>
                  <a:schemeClr val="accent3">
                    <a:lumMod val="50000"/>
                  </a:schemeClr>
                </a:solidFill>
                <a:latin typeface="微软雅黑" panose="020B0503020204020204" pitchFamily="34" charset="-122"/>
                <a:ea typeface="微软雅黑" panose="020B0503020204020204" pitchFamily="34" charset="-122"/>
              </a:rPr>
              <a:t>直播互动</a:t>
            </a:r>
          </a:p>
          <a:p>
            <a:pPr fontAlgn="auto">
              <a:lnSpc>
                <a:spcPct val="150000"/>
              </a:lnSpc>
            </a:pP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足不出户即可实时</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参与其他用户的婚礼活动</a:t>
            </a:r>
            <a:r>
              <a:rPr lang="zh-CN" altLang="en-US" sz="2000" dirty="0">
                <a:solidFill>
                  <a:schemeClr val="accent3">
                    <a:lumMod val="75000"/>
                  </a:schemeClr>
                </a:solidFill>
                <a:latin typeface="微软雅黑" panose="020B0503020204020204" pitchFamily="34" charset="-122"/>
                <a:ea typeface="微软雅黑" panose="020B0503020204020204" pitchFamily="34" charset="-122"/>
              </a:rPr>
              <a:t>，点赞打赏密切用户关系</a:t>
            </a:r>
          </a:p>
        </p:txBody>
      </p:sp>
    </p:spTree>
    <p:extLst>
      <p:ext uri="{BB962C8B-B14F-4D97-AF65-F5344CB8AC3E}">
        <p14:creationId xmlns:p14="http://schemas.microsoft.com/office/powerpoint/2010/main" val="3252881534"/>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pPr>
            <a:r>
              <a:rPr lang="zh-CN" altLang="en-US" sz="3600" spc="-300" dirty="0">
                <a:latin typeface="华文新魏" panose="02010800040101010101" pitchFamily="2" charset="-122"/>
                <a:ea typeface="华文新魏" panose="02010800040101010101" pitchFamily="2" charset="-122"/>
              </a:rPr>
              <a:t>合 作 矩 阵</a:t>
            </a:r>
          </a:p>
        </p:txBody>
      </p:sp>
      <p:pic>
        <p:nvPicPr>
          <p:cNvPr id="7" name="图片 6" descr="7b1c3533d60e9ae95a8d96f6f3c780cf"/>
          <p:cNvPicPr>
            <a:picLocks noChangeAspect="1"/>
          </p:cNvPicPr>
          <p:nvPr/>
        </p:nvPicPr>
        <p:blipFill>
          <a:blip r:embed="rId3"/>
          <a:stretch>
            <a:fillRect/>
          </a:stretch>
        </p:blipFill>
        <p:spPr>
          <a:xfrm>
            <a:off x="4885055" y="1220470"/>
            <a:ext cx="2531745" cy="2531745"/>
          </a:xfrm>
          <a:prstGeom prst="rect">
            <a:avLst/>
          </a:prstGeom>
        </p:spPr>
      </p:pic>
      <p:pic>
        <p:nvPicPr>
          <p:cNvPr id="20" name="图片 19" descr="494f24f47d32af5819074491a59e2458"/>
          <p:cNvPicPr>
            <a:picLocks noChangeAspect="1"/>
          </p:cNvPicPr>
          <p:nvPr/>
        </p:nvPicPr>
        <p:blipFill>
          <a:blip r:embed="rId4"/>
          <a:stretch>
            <a:fillRect/>
          </a:stretch>
        </p:blipFill>
        <p:spPr>
          <a:xfrm>
            <a:off x="8235950" y="1994535"/>
            <a:ext cx="1058545" cy="1058545"/>
          </a:xfrm>
          <a:prstGeom prst="rect">
            <a:avLst/>
          </a:prstGeom>
        </p:spPr>
      </p:pic>
      <p:pic>
        <p:nvPicPr>
          <p:cNvPr id="21" name="图片 20" descr="02f93b40a1d142b33806fbf5bc0a9260"/>
          <p:cNvPicPr>
            <a:picLocks noChangeAspect="1"/>
          </p:cNvPicPr>
          <p:nvPr/>
        </p:nvPicPr>
        <p:blipFill>
          <a:blip r:embed="rId5"/>
          <a:stretch>
            <a:fillRect/>
          </a:stretch>
        </p:blipFill>
        <p:spPr>
          <a:xfrm>
            <a:off x="10274300" y="1821815"/>
            <a:ext cx="1329055" cy="1329055"/>
          </a:xfrm>
          <a:prstGeom prst="rect">
            <a:avLst/>
          </a:prstGeom>
        </p:spPr>
      </p:pic>
      <p:pic>
        <p:nvPicPr>
          <p:cNvPr id="23" name="图片 22" descr="ad8231c6dea9985eae37094e03afc123"/>
          <p:cNvPicPr>
            <a:picLocks noChangeAspect="1"/>
          </p:cNvPicPr>
          <p:nvPr/>
        </p:nvPicPr>
        <p:blipFill>
          <a:blip r:embed="rId6"/>
          <a:stretch>
            <a:fillRect/>
          </a:stretch>
        </p:blipFill>
        <p:spPr>
          <a:xfrm>
            <a:off x="5420995" y="3818255"/>
            <a:ext cx="1459865" cy="1459865"/>
          </a:xfrm>
          <a:prstGeom prst="rect">
            <a:avLst/>
          </a:prstGeom>
        </p:spPr>
      </p:pic>
      <p:pic>
        <p:nvPicPr>
          <p:cNvPr id="24" name="图片 23" descr="4d8c74271457dac7c3008bf607e6eef1"/>
          <p:cNvPicPr>
            <a:picLocks noChangeAspect="1"/>
          </p:cNvPicPr>
          <p:nvPr/>
        </p:nvPicPr>
        <p:blipFill>
          <a:blip r:embed="rId7"/>
          <a:stretch>
            <a:fillRect/>
          </a:stretch>
        </p:blipFill>
        <p:spPr>
          <a:xfrm>
            <a:off x="8206105" y="4104005"/>
            <a:ext cx="1045210" cy="1045210"/>
          </a:xfrm>
          <a:prstGeom prst="rect">
            <a:avLst/>
          </a:prstGeom>
        </p:spPr>
      </p:pic>
      <p:pic>
        <p:nvPicPr>
          <p:cNvPr id="25" name="图片 24" descr="14cc42b2a75c96c2ed04bc537445ec4c"/>
          <p:cNvPicPr>
            <a:picLocks noChangeAspect="1"/>
          </p:cNvPicPr>
          <p:nvPr/>
        </p:nvPicPr>
        <p:blipFill>
          <a:blip r:embed="rId8"/>
          <a:stretch>
            <a:fillRect/>
          </a:stretch>
        </p:blipFill>
        <p:spPr>
          <a:xfrm>
            <a:off x="10553700" y="3881755"/>
            <a:ext cx="1156335" cy="1252855"/>
          </a:xfrm>
          <a:prstGeom prst="rect">
            <a:avLst/>
          </a:prstGeom>
        </p:spPr>
      </p:pic>
      <p:sp>
        <p:nvSpPr>
          <p:cNvPr id="26" name="燕尾形箭头 25"/>
          <p:cNvSpPr/>
          <p:nvPr/>
        </p:nvSpPr>
        <p:spPr>
          <a:xfrm>
            <a:off x="3433445" y="2262505"/>
            <a:ext cx="1198245" cy="448310"/>
          </a:xfrm>
          <a:prstGeom prst="notched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26"/>
          <p:cNvSpPr/>
          <p:nvPr/>
        </p:nvSpPr>
        <p:spPr>
          <a:xfrm>
            <a:off x="3488690" y="4402455"/>
            <a:ext cx="1198245" cy="448310"/>
          </a:xfrm>
          <a:prstGeom prst="notched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37234" y="2262505"/>
            <a:ext cx="2837691" cy="584775"/>
          </a:xfrm>
          <a:prstGeom prst="rect">
            <a:avLst/>
          </a:prstGeom>
          <a:noFill/>
        </p:spPr>
        <p:txBody>
          <a:bodyPr wrap="square" rtlCol="0">
            <a:spAutoFit/>
          </a:bodyPr>
          <a:lstStyle/>
          <a:p>
            <a:r>
              <a:rPr lang="zh-CN" altLang="en-US" sz="3200" b="1" dirty="0">
                <a:latin typeface="华文新魏" panose="02010800040101010101" charset="-122"/>
                <a:ea typeface="华文新魏" panose="02010800040101010101" charset="-122"/>
              </a:rPr>
              <a:t>社交外联平台</a:t>
            </a:r>
          </a:p>
        </p:txBody>
      </p:sp>
      <p:sp>
        <p:nvSpPr>
          <p:cNvPr id="29" name="文本框 28"/>
          <p:cNvSpPr txBox="1"/>
          <p:nvPr/>
        </p:nvSpPr>
        <p:spPr>
          <a:xfrm>
            <a:off x="1234440" y="4334222"/>
            <a:ext cx="2413635" cy="584775"/>
          </a:xfrm>
          <a:prstGeom prst="rect">
            <a:avLst/>
          </a:prstGeom>
          <a:noFill/>
        </p:spPr>
        <p:txBody>
          <a:bodyPr wrap="square" rtlCol="0">
            <a:spAutoFit/>
          </a:bodyPr>
          <a:lstStyle/>
          <a:p>
            <a:r>
              <a:rPr lang="zh-CN" altLang="en-US" sz="3200" b="1" dirty="0">
                <a:latin typeface="华文新魏" panose="02010800040101010101" charset="-122"/>
                <a:ea typeface="华文新魏" panose="02010800040101010101" charset="-122"/>
              </a:rPr>
              <a:t>其他平台</a:t>
            </a:r>
          </a:p>
        </p:txBody>
      </p:sp>
      <p:sp>
        <p:nvSpPr>
          <p:cNvPr id="2" name="文本框 1"/>
          <p:cNvSpPr txBox="1"/>
          <p:nvPr/>
        </p:nvSpPr>
        <p:spPr>
          <a:xfrm>
            <a:off x="5420995" y="5606097"/>
            <a:ext cx="4604385" cy="829945"/>
          </a:xfrm>
          <a:prstGeom prst="rect">
            <a:avLst/>
          </a:prstGeom>
          <a:noFill/>
        </p:spPr>
        <p:txBody>
          <a:bodyPr wrap="square" rtlCol="0">
            <a:spAutoFit/>
          </a:bodyPr>
          <a:lstStyle/>
          <a:p>
            <a:pPr algn="ctr"/>
            <a:r>
              <a:rPr lang="en-US" altLang="zh-CN" sz="4800" dirty="0">
                <a:solidFill>
                  <a:schemeClr val="accent3">
                    <a:lumMod val="60000"/>
                    <a:lumOff val="40000"/>
                  </a:schemeClr>
                </a:solidFill>
              </a:rPr>
              <a:t>......</a:t>
            </a:r>
          </a:p>
        </p:txBody>
      </p:sp>
    </p:spTree>
    <p:extLst>
      <p:ext uri="{BB962C8B-B14F-4D97-AF65-F5344CB8AC3E}">
        <p14:creationId xmlns:p14="http://schemas.microsoft.com/office/powerpoint/2010/main" val="61577105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pPr>
            <a:r>
              <a:rPr lang="zh-CN" altLang="en-US" sz="3600" spc="-300" dirty="0">
                <a:latin typeface="华文新魏" panose="02010800040101010101" pitchFamily="2" charset="-122"/>
                <a:ea typeface="华文新魏" panose="02010800040101010101" pitchFamily="2" charset="-122"/>
              </a:rPr>
              <a:t>合 作 矩 阵</a:t>
            </a:r>
          </a:p>
        </p:txBody>
      </p:sp>
      <p:pic>
        <p:nvPicPr>
          <p:cNvPr id="7" name="图片 6" descr="7b1c3533d60e9ae95a8d96f6f3c780cf"/>
          <p:cNvPicPr>
            <a:picLocks noChangeAspect="1"/>
          </p:cNvPicPr>
          <p:nvPr/>
        </p:nvPicPr>
        <p:blipFill>
          <a:blip r:embed="rId3"/>
          <a:stretch>
            <a:fillRect/>
          </a:stretch>
        </p:blipFill>
        <p:spPr>
          <a:xfrm>
            <a:off x="461645" y="1045210"/>
            <a:ext cx="1795780" cy="1795780"/>
          </a:xfrm>
          <a:prstGeom prst="rect">
            <a:avLst/>
          </a:prstGeom>
        </p:spPr>
      </p:pic>
      <p:pic>
        <p:nvPicPr>
          <p:cNvPr id="20" name="图片 19" descr="494f24f47d32af5819074491a59e2458"/>
          <p:cNvPicPr>
            <a:picLocks noChangeAspect="1"/>
          </p:cNvPicPr>
          <p:nvPr/>
        </p:nvPicPr>
        <p:blipFill>
          <a:blip r:embed="rId4"/>
          <a:stretch>
            <a:fillRect/>
          </a:stretch>
        </p:blipFill>
        <p:spPr>
          <a:xfrm>
            <a:off x="1916430" y="1581785"/>
            <a:ext cx="723900" cy="723900"/>
          </a:xfrm>
          <a:prstGeom prst="rect">
            <a:avLst/>
          </a:prstGeom>
        </p:spPr>
      </p:pic>
      <p:pic>
        <p:nvPicPr>
          <p:cNvPr id="21" name="图片 20" descr="02f93b40a1d142b33806fbf5bc0a9260"/>
          <p:cNvPicPr>
            <a:picLocks noChangeAspect="1"/>
          </p:cNvPicPr>
          <p:nvPr/>
        </p:nvPicPr>
        <p:blipFill>
          <a:blip r:embed="rId5"/>
          <a:stretch>
            <a:fillRect/>
          </a:stretch>
        </p:blipFill>
        <p:spPr>
          <a:xfrm>
            <a:off x="2694305" y="1496695"/>
            <a:ext cx="894715" cy="894715"/>
          </a:xfrm>
          <a:prstGeom prst="rect">
            <a:avLst/>
          </a:prstGeom>
        </p:spPr>
      </p:pic>
      <p:sp>
        <p:nvSpPr>
          <p:cNvPr id="2" name="文本框 1"/>
          <p:cNvSpPr txBox="1"/>
          <p:nvPr/>
        </p:nvSpPr>
        <p:spPr>
          <a:xfrm>
            <a:off x="3790950" y="1342935"/>
            <a:ext cx="6805930" cy="1200329"/>
          </a:xfrm>
          <a:prstGeom prst="rect">
            <a:avLst/>
          </a:prstGeom>
          <a:noFill/>
        </p:spPr>
        <p:txBody>
          <a:bodyPr wrap="square" rtlCol="0">
            <a:spAutoFit/>
          </a:bodyPr>
          <a:lstStyle/>
          <a:p>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借用三大社交</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app</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平台的用户粘度，进行</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100</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婚的</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app</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推广，并且在三大平台建立专属账号，满足信息输送需求</a:t>
            </a:r>
          </a:p>
        </p:txBody>
      </p:sp>
      <p:sp>
        <p:nvSpPr>
          <p:cNvPr id="8" name="矩形 7"/>
          <p:cNvSpPr/>
          <p:nvPr/>
        </p:nvSpPr>
        <p:spPr>
          <a:xfrm>
            <a:off x="622300" y="1052830"/>
            <a:ext cx="10297160" cy="1656080"/>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519930" y="3421380"/>
            <a:ext cx="2376170" cy="2303780"/>
            <a:chOff x="7005" y="4823"/>
            <a:chExt cx="3742" cy="3628"/>
          </a:xfrm>
        </p:grpSpPr>
        <p:pic>
          <p:nvPicPr>
            <p:cNvPr id="24" name="图片 23" descr="4d8c74271457dac7c3008bf607e6eef1"/>
            <p:cNvPicPr>
              <a:picLocks noChangeAspect="1"/>
            </p:cNvPicPr>
            <p:nvPr/>
          </p:nvPicPr>
          <p:blipFill>
            <a:blip r:embed="rId6"/>
            <a:stretch>
              <a:fillRect/>
            </a:stretch>
          </p:blipFill>
          <p:spPr>
            <a:xfrm>
              <a:off x="8053" y="4964"/>
              <a:ext cx="1646" cy="1646"/>
            </a:xfrm>
            <a:prstGeom prst="rect">
              <a:avLst/>
            </a:prstGeom>
          </p:spPr>
        </p:pic>
        <p:sp>
          <p:nvSpPr>
            <p:cNvPr id="5" name="文本框 4"/>
            <p:cNvSpPr txBox="1"/>
            <p:nvPr/>
          </p:nvSpPr>
          <p:spPr>
            <a:xfrm>
              <a:off x="7484" y="6773"/>
              <a:ext cx="3136" cy="1599"/>
            </a:xfrm>
            <a:prstGeom prst="rect">
              <a:avLst/>
            </a:prstGeom>
            <a:noFill/>
          </p:spPr>
          <p:txBody>
            <a:bodyPr wrap="square" rtlCol="0">
              <a:spAutoFit/>
            </a:bodyPr>
            <a:lstStyle/>
            <a:p>
              <a:pPr algn="ctr"/>
              <a:r>
                <a:rPr lang="zh-CN" altLang="en-US" sz="20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红包直通支付宝账号，免去现金尴尬</a:t>
              </a:r>
            </a:p>
          </p:txBody>
        </p:sp>
        <p:sp>
          <p:nvSpPr>
            <p:cNvPr id="9" name="矩形 8"/>
            <p:cNvSpPr/>
            <p:nvPr/>
          </p:nvSpPr>
          <p:spPr>
            <a:xfrm>
              <a:off x="7005" y="4823"/>
              <a:ext cx="3742" cy="3628"/>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24585" y="3271520"/>
            <a:ext cx="2376170" cy="2437130"/>
            <a:chOff x="1884" y="4587"/>
            <a:chExt cx="3742" cy="3838"/>
          </a:xfrm>
        </p:grpSpPr>
        <p:pic>
          <p:nvPicPr>
            <p:cNvPr id="23" name="图片 22" descr="ad8231c6dea9985eae37094e03afc123"/>
            <p:cNvPicPr>
              <a:picLocks noChangeAspect="1"/>
            </p:cNvPicPr>
            <p:nvPr/>
          </p:nvPicPr>
          <p:blipFill>
            <a:blip r:embed="rId7"/>
            <a:stretch>
              <a:fillRect/>
            </a:stretch>
          </p:blipFill>
          <p:spPr>
            <a:xfrm>
              <a:off x="2552" y="4587"/>
              <a:ext cx="2299" cy="2299"/>
            </a:xfrm>
            <a:prstGeom prst="rect">
              <a:avLst/>
            </a:prstGeom>
          </p:spPr>
        </p:pic>
        <p:sp>
          <p:nvSpPr>
            <p:cNvPr id="4" name="文本框 3"/>
            <p:cNvSpPr txBox="1"/>
            <p:nvPr/>
          </p:nvSpPr>
          <p:spPr>
            <a:xfrm>
              <a:off x="2210" y="6773"/>
              <a:ext cx="2757" cy="1599"/>
            </a:xfrm>
            <a:prstGeom prst="rect">
              <a:avLst/>
            </a:prstGeom>
            <a:noFill/>
          </p:spPr>
          <p:txBody>
            <a:bodyPr wrap="square" rtlCol="0">
              <a:spAutoFit/>
            </a:bodyPr>
            <a:lstStyle/>
            <a:p>
              <a:pPr algn="ctr"/>
              <a:r>
                <a:rPr lang="zh-CN" altLang="en-US" sz="20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商家入驻更为便捷，一键直通</a:t>
              </a:r>
              <a:r>
                <a:rPr lang="en-US" altLang="zh-CN" sz="20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100</a:t>
              </a:r>
              <a:r>
                <a:rPr lang="zh-CN" altLang="en-US" sz="20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婚</a:t>
              </a:r>
              <a:r>
                <a:rPr lang="en-US" altLang="zh-CN" sz="20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app</a:t>
              </a:r>
            </a:p>
          </p:txBody>
        </p:sp>
        <p:sp>
          <p:nvSpPr>
            <p:cNvPr id="12" name="矩形 11"/>
            <p:cNvSpPr/>
            <p:nvPr/>
          </p:nvSpPr>
          <p:spPr>
            <a:xfrm>
              <a:off x="1884" y="4797"/>
              <a:ext cx="3742" cy="3628"/>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7847330" y="3421380"/>
            <a:ext cx="2376170" cy="2325370"/>
            <a:chOff x="12358" y="4823"/>
            <a:chExt cx="3742" cy="3662"/>
          </a:xfrm>
        </p:grpSpPr>
        <p:pic>
          <p:nvPicPr>
            <p:cNvPr id="25" name="图片 24" descr="14cc42b2a75c96c2ed04bc537445ec4c"/>
            <p:cNvPicPr>
              <a:picLocks noChangeAspect="1"/>
            </p:cNvPicPr>
            <p:nvPr/>
          </p:nvPicPr>
          <p:blipFill>
            <a:blip r:embed="rId8"/>
            <a:stretch>
              <a:fillRect/>
            </a:stretch>
          </p:blipFill>
          <p:spPr>
            <a:xfrm>
              <a:off x="13319" y="4913"/>
              <a:ext cx="1821" cy="1973"/>
            </a:xfrm>
            <a:prstGeom prst="rect">
              <a:avLst/>
            </a:prstGeom>
          </p:spPr>
        </p:pic>
        <p:sp>
          <p:nvSpPr>
            <p:cNvPr id="6" name="文本框 5"/>
            <p:cNvSpPr txBox="1"/>
            <p:nvPr/>
          </p:nvSpPr>
          <p:spPr>
            <a:xfrm>
              <a:off x="12859" y="6886"/>
              <a:ext cx="3241" cy="1599"/>
            </a:xfrm>
            <a:prstGeom prst="rect">
              <a:avLst/>
            </a:prstGeom>
            <a:noFill/>
          </p:spPr>
          <p:txBody>
            <a:bodyPr wrap="square" rtlCol="0">
              <a:spAutoFit/>
            </a:bodyPr>
            <a:lstStyle/>
            <a:p>
              <a:pPr algn="ctr"/>
              <a:r>
                <a:rPr lang="zh-CN" altLang="en-US" sz="2000" dirty="0">
                  <a:solidFill>
                    <a:schemeClr val="accent3">
                      <a:lumMod val="75000"/>
                    </a:schemeClr>
                  </a:solidFill>
                  <a:latin typeface="微软雅黑" panose="020B0503020204020204" pitchFamily="34" charset="-122"/>
                  <a:ea typeface="微软雅黑" panose="020B0503020204020204" pitchFamily="34" charset="-122"/>
                  <a:cs typeface="等线 Light" panose="02010600030101010101" charset="-122"/>
                </a:rPr>
                <a:t>结婚预支找花呗，不让预算成为满分婚礼的羁绊</a:t>
              </a:r>
            </a:p>
          </p:txBody>
        </p:sp>
        <p:sp>
          <p:nvSpPr>
            <p:cNvPr id="13" name="矩形 12"/>
            <p:cNvSpPr/>
            <p:nvPr/>
          </p:nvSpPr>
          <p:spPr>
            <a:xfrm>
              <a:off x="12358" y="4823"/>
              <a:ext cx="3742" cy="3628"/>
            </a:xfrm>
            <a:prstGeom prst="rect">
              <a:avLst/>
            </a:prstGeom>
            <a:noFill/>
            <a:ln w="28575" cmpd="dbl">
              <a:solidFill>
                <a:schemeClr val="accent1">
                  <a:shade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5260834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p:cNvSpPr>
            <a:spLocks noChangeArrowheads="1"/>
          </p:cNvSpPr>
          <p:nvPr/>
        </p:nvSpPr>
        <p:spPr bwMode="auto">
          <a:xfrm>
            <a:off x="1617630" y="2995742"/>
            <a:ext cx="9082868" cy="22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ct val="120000"/>
              </a:lnSpc>
            </a:pPr>
            <a:r>
              <a:rPr lang="zh-CN" altLang="en-US" sz="2000" b="1" dirty="0">
                <a:solidFill>
                  <a:schemeClr val="bg1"/>
                </a:solidFill>
                <a:latin typeface="微软雅黑" pitchFamily="34" charset="-122"/>
                <a:ea typeface="微软雅黑" pitchFamily="34" charset="-122"/>
                <a:sym typeface="微软雅黑" pitchFamily="34" charset="-122"/>
              </a:rPr>
              <a:t>回顾</a:t>
            </a:r>
            <a:r>
              <a:rPr lang="zh-CN" altLang="en-US" sz="1400" dirty="0">
                <a:solidFill>
                  <a:schemeClr val="bg1"/>
                </a:solidFill>
                <a:latin typeface="微软雅黑" pitchFamily="34" charset="-122"/>
                <a:ea typeface="微软雅黑" pitchFamily="34" charset="-122"/>
                <a:sym typeface="微软雅黑" pitchFamily="34" charset="-122"/>
              </a:rPr>
              <a:t>这一年的工作，在取得成绩的同时，我们也找到了工作中的不足和问题，主要反映于</a:t>
            </a:r>
            <a:r>
              <a:rPr lang="en-US" altLang="zh-CN" sz="1400" dirty="0">
                <a:solidFill>
                  <a:schemeClr val="bg1"/>
                </a:solidFill>
                <a:latin typeface="微软雅黑" pitchFamily="34" charset="-122"/>
                <a:ea typeface="微软雅黑" pitchFamily="34" charset="-122"/>
                <a:sym typeface="微软雅黑" pitchFamily="34" charset="-122"/>
              </a:rPr>
              <a:t>xx</a:t>
            </a:r>
            <a:r>
              <a:rPr lang="zh-CN" altLang="en-US" sz="1400" dirty="0">
                <a:solidFill>
                  <a:schemeClr val="bg1"/>
                </a:solidFill>
                <a:latin typeface="微软雅黑" pitchFamily="34" charset="-122"/>
                <a:ea typeface="微软雅黑" pitchFamily="34" charset="-122"/>
                <a:sym typeface="微软雅黑" pitchFamily="34" charset="-122"/>
              </a:rPr>
              <a:t>及</a:t>
            </a:r>
            <a:r>
              <a:rPr lang="en-US" altLang="zh-CN" sz="1400" dirty="0">
                <a:solidFill>
                  <a:schemeClr val="bg1"/>
                </a:solidFill>
                <a:latin typeface="微软雅黑" pitchFamily="34" charset="-122"/>
                <a:ea typeface="微软雅黑" pitchFamily="34" charset="-122"/>
                <a:sym typeface="微软雅黑" pitchFamily="34" charset="-122"/>
              </a:rPr>
              <a:t>xxx</a:t>
            </a:r>
            <a:r>
              <a:rPr lang="zh-CN" altLang="en-US" sz="1400" dirty="0">
                <a:solidFill>
                  <a:schemeClr val="bg1"/>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400" dirty="0">
                <a:solidFill>
                  <a:schemeClr val="bg1"/>
                </a:solidFill>
                <a:latin typeface="微软雅黑" pitchFamily="34" charset="-122"/>
                <a:ea typeface="微软雅黑" pitchFamily="34" charset="-122"/>
                <a:sym typeface="微软雅黑" pitchFamily="34" charset="-122"/>
              </a:rPr>
              <a:t>xxxxx</a:t>
            </a:r>
            <a:r>
              <a:rPr lang="zh-CN" altLang="en-US" sz="1400" dirty="0">
                <a:solidFill>
                  <a:schemeClr val="bg1"/>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8" name="矩形 7"/>
          <p:cNvSpPr/>
          <p:nvPr/>
        </p:nvSpPr>
        <p:spPr>
          <a:xfrm>
            <a:off x="5118438" y="3623054"/>
            <a:ext cx="2031325" cy="646331"/>
          </a:xfrm>
          <a:prstGeom prst="rect">
            <a:avLst/>
          </a:prstGeom>
        </p:spPr>
        <p:txBody>
          <a:bodyPr wrap="none">
            <a:spAutoFit/>
          </a:bodyPr>
          <a:lstStyle/>
          <a:p>
            <a:pPr algn="ctr"/>
            <a:r>
              <a:rPr lang="zh-CN" altLang="en-US" sz="3600" dirty="0">
                <a:solidFill>
                  <a:schemeClr val="bg1"/>
                </a:solidFill>
                <a:latin typeface="+mn-ea"/>
              </a:rPr>
              <a:t>关于公司</a:t>
            </a:r>
          </a:p>
        </p:txBody>
      </p:sp>
      <p:grpSp>
        <p:nvGrpSpPr>
          <p:cNvPr id="11" name="组合 10"/>
          <p:cNvGrpSpPr/>
          <p:nvPr/>
        </p:nvGrpSpPr>
        <p:grpSpPr>
          <a:xfrm>
            <a:off x="4984443" y="1086993"/>
            <a:ext cx="2299313" cy="2299313"/>
            <a:chOff x="4946343" y="1803114"/>
            <a:chExt cx="2299313" cy="2299313"/>
          </a:xfrm>
        </p:grpSpPr>
        <p:sp>
          <p:nvSpPr>
            <p:cNvPr id="12" name="PA_菱形 4"/>
            <p:cNvSpPr/>
            <p:nvPr>
              <p:custDataLst>
                <p:tags r:id="rId1"/>
              </p:custDataLst>
            </p:nvPr>
          </p:nvSpPr>
          <p:spPr>
            <a:xfrm>
              <a:off x="4946343" y="1803114"/>
              <a:ext cx="2299313" cy="2299313"/>
            </a:xfrm>
            <a:prstGeom prst="diamond">
              <a:avLst/>
            </a:prstGeom>
            <a:solidFill>
              <a:srgbClr val="F3D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nvSpPr>
          <p:spPr>
            <a:xfrm>
              <a:off x="5424763" y="2056889"/>
              <a:ext cx="1342469" cy="1323439"/>
            </a:xfrm>
            <a:prstGeom prst="rect">
              <a:avLst/>
            </a:prstGeom>
            <a:noFill/>
          </p:spPr>
          <p:txBody>
            <a:bodyPr wrap="square" rtlCol="0">
              <a:spAutoFit/>
            </a:bodyPr>
            <a:lstStyle/>
            <a:p>
              <a:pPr algn="ctr"/>
              <a:r>
                <a:rPr lang="en-US" altLang="zh-CN" sz="8000" dirty="0">
                  <a:solidFill>
                    <a:schemeClr val="bg1"/>
                  </a:solidFill>
                  <a:latin typeface="+mn-ea"/>
                </a:rPr>
                <a:t>03</a:t>
              </a:r>
              <a:endParaRPr lang="zh-CN" altLang="en-US" sz="8000" dirty="0">
                <a:solidFill>
                  <a:schemeClr val="bg1"/>
                </a:solidFill>
                <a:latin typeface="+mn-ea"/>
              </a:endParaRPr>
            </a:p>
          </p:txBody>
        </p:sp>
        <p:sp>
          <p:nvSpPr>
            <p:cNvPr id="17" name="PA_菱形 4"/>
            <p:cNvSpPr/>
            <p:nvPr>
              <p:custDataLst>
                <p:tags r:id="rId2"/>
              </p:custDataLst>
            </p:nvPr>
          </p:nvSpPr>
          <p:spPr>
            <a:xfrm>
              <a:off x="5939726" y="3616549"/>
              <a:ext cx="312548" cy="31254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p:cNvSpPr/>
          <p:nvPr/>
        </p:nvSpPr>
        <p:spPr>
          <a:xfrm>
            <a:off x="-745554" y="4297088"/>
            <a:ext cx="13609512" cy="6801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accent3">
                  <a:lumMod val="60000"/>
                  <a:lumOff val="40000"/>
                </a:schemeClr>
              </a:solidFill>
            </a:endParaRPr>
          </a:p>
        </p:txBody>
      </p:sp>
      <p:sp>
        <p:nvSpPr>
          <p:cNvPr id="14" name="TextBox 18"/>
          <p:cNvSpPr>
            <a:spLocks noChangeArrowheads="1"/>
          </p:cNvSpPr>
          <p:nvPr/>
        </p:nvSpPr>
        <p:spPr bwMode="auto">
          <a:xfrm>
            <a:off x="4778852" y="3248784"/>
            <a:ext cx="29546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5400" dirty="0">
                <a:solidFill>
                  <a:schemeClr val="tx1">
                    <a:lumMod val="65000"/>
                    <a:lumOff val="35000"/>
                  </a:schemeClr>
                </a:solidFill>
                <a:latin typeface="华文新魏" panose="02010800040101010101" pitchFamily="2" charset="-122"/>
                <a:ea typeface="华文新魏" panose="02010800040101010101" pitchFamily="2" charset="-122"/>
                <a:sym typeface="方正大黑简体" pitchFamily="65" charset="-122"/>
              </a:rPr>
              <a:t>产品推广</a:t>
            </a:r>
          </a:p>
        </p:txBody>
      </p:sp>
    </p:spTree>
    <p:extLst>
      <p:ext uri="{BB962C8B-B14F-4D97-AF65-F5344CB8AC3E}">
        <p14:creationId xmlns:p14="http://schemas.microsoft.com/office/powerpoint/2010/main" val="90242144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4606" y="-10166"/>
            <a:ext cx="4237990" cy="923330"/>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推广初期</a:t>
            </a:r>
            <a:r>
              <a:rPr lang="en-US" altLang="zh-CN" sz="3600" spc="-300" dirty="0">
                <a:latin typeface="华文新魏" panose="02010800040101010101" pitchFamily="2" charset="-122"/>
                <a:ea typeface="华文新魏" panose="02010800040101010101" pitchFamily="2" charset="-122"/>
              </a:rPr>
              <a:t>—</a:t>
            </a:r>
            <a:r>
              <a:rPr lang="zh-CN" altLang="en-US" sz="3600" spc="-300" dirty="0">
                <a:latin typeface="华文新魏" panose="02010800040101010101" pitchFamily="2" charset="-122"/>
                <a:ea typeface="华文新魏" panose="02010800040101010101" pitchFamily="2" charset="-122"/>
              </a:rPr>
              <a:t>基础上线</a:t>
            </a:r>
          </a:p>
        </p:txBody>
      </p:sp>
      <p:sp>
        <p:nvSpPr>
          <p:cNvPr id="7" name="Freeform 6"/>
          <p:cNvSpPr>
            <a:spLocks/>
          </p:cNvSpPr>
          <p:nvPr/>
        </p:nvSpPr>
        <p:spPr bwMode="auto">
          <a:xfrm>
            <a:off x="1670479" y="3358275"/>
            <a:ext cx="1290656" cy="934820"/>
          </a:xfrm>
          <a:custGeom>
            <a:avLst/>
            <a:gdLst>
              <a:gd name="T0" fmla="*/ 0 w 401"/>
              <a:gd name="T1" fmla="*/ 290 h 290"/>
              <a:gd name="T2" fmla="*/ 54 w 401"/>
              <a:gd name="T3" fmla="*/ 152 h 290"/>
              <a:gd name="T4" fmla="*/ 201 w 401"/>
              <a:gd name="T5" fmla="*/ 0 h 290"/>
              <a:gd name="T6" fmla="*/ 347 w 401"/>
              <a:gd name="T7" fmla="*/ 152 h 290"/>
              <a:gd name="T8" fmla="*/ 401 w 401"/>
              <a:gd name="T9" fmla="*/ 290 h 290"/>
              <a:gd name="T10" fmla="*/ 0 w 401"/>
              <a:gd name="T11" fmla="*/ 290 h 290"/>
            </a:gdLst>
            <a:ahLst/>
            <a:cxnLst>
              <a:cxn ang="0">
                <a:pos x="T0" y="T1"/>
              </a:cxn>
              <a:cxn ang="0">
                <a:pos x="T2" y="T3"/>
              </a:cxn>
              <a:cxn ang="0">
                <a:pos x="T4" y="T5"/>
              </a:cxn>
              <a:cxn ang="0">
                <a:pos x="T6" y="T7"/>
              </a:cxn>
              <a:cxn ang="0">
                <a:pos x="T8" y="T9"/>
              </a:cxn>
              <a:cxn ang="0">
                <a:pos x="T10" y="T11"/>
              </a:cxn>
            </a:cxnLst>
            <a:rect l="0" t="0" r="r" b="b"/>
            <a:pathLst>
              <a:path w="401" h="290">
                <a:moveTo>
                  <a:pt x="0" y="290"/>
                </a:moveTo>
                <a:cubicBezTo>
                  <a:pt x="33" y="249"/>
                  <a:pt x="46" y="203"/>
                  <a:pt x="54" y="152"/>
                </a:cubicBezTo>
                <a:cubicBezTo>
                  <a:pt x="64" y="89"/>
                  <a:pt x="93" y="0"/>
                  <a:pt x="201" y="0"/>
                </a:cubicBezTo>
                <a:cubicBezTo>
                  <a:pt x="309" y="0"/>
                  <a:pt x="337" y="89"/>
                  <a:pt x="347" y="152"/>
                </a:cubicBezTo>
                <a:cubicBezTo>
                  <a:pt x="355" y="203"/>
                  <a:pt x="368" y="249"/>
                  <a:pt x="401" y="290"/>
                </a:cubicBezTo>
                <a:lnTo>
                  <a:pt x="0" y="290"/>
                </a:lnTo>
                <a:close/>
              </a:path>
            </a:pathLst>
          </a:custGeom>
          <a:solidFill>
            <a:schemeClr val="accent3">
              <a:lumMod val="75000"/>
              <a:alpha val="69804"/>
            </a:schemeClr>
          </a:solidFill>
          <a:ln>
            <a:solidFill>
              <a:schemeClr val="accent3">
                <a:lumMod val="75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8" name="Freeform 7"/>
          <p:cNvSpPr>
            <a:spLocks/>
          </p:cNvSpPr>
          <p:nvPr/>
        </p:nvSpPr>
        <p:spPr bwMode="auto">
          <a:xfrm>
            <a:off x="2462313" y="2854070"/>
            <a:ext cx="1326091" cy="1439024"/>
          </a:xfrm>
          <a:custGeom>
            <a:avLst/>
            <a:gdLst>
              <a:gd name="T0" fmla="*/ 0 w 412"/>
              <a:gd name="T1" fmla="*/ 447 h 447"/>
              <a:gd name="T2" fmla="*/ 55 w 412"/>
              <a:gd name="T3" fmla="*/ 235 h 447"/>
              <a:gd name="T4" fmla="*/ 206 w 412"/>
              <a:gd name="T5" fmla="*/ 0 h 447"/>
              <a:gd name="T6" fmla="*/ 357 w 412"/>
              <a:gd name="T7" fmla="*/ 235 h 447"/>
              <a:gd name="T8" fmla="*/ 412 w 412"/>
              <a:gd name="T9" fmla="*/ 447 h 447"/>
              <a:gd name="T10" fmla="*/ 0 w 412"/>
              <a:gd name="T11" fmla="*/ 447 h 447"/>
            </a:gdLst>
            <a:ahLst/>
            <a:cxnLst>
              <a:cxn ang="0">
                <a:pos x="T0" y="T1"/>
              </a:cxn>
              <a:cxn ang="0">
                <a:pos x="T2" y="T3"/>
              </a:cxn>
              <a:cxn ang="0">
                <a:pos x="T4" y="T5"/>
              </a:cxn>
              <a:cxn ang="0">
                <a:pos x="T6" y="T7"/>
              </a:cxn>
              <a:cxn ang="0">
                <a:pos x="T8" y="T9"/>
              </a:cxn>
              <a:cxn ang="0">
                <a:pos x="T10" y="T11"/>
              </a:cxn>
            </a:cxnLst>
            <a:rect l="0" t="0" r="r" b="b"/>
            <a:pathLst>
              <a:path w="412" h="447">
                <a:moveTo>
                  <a:pt x="0" y="447"/>
                </a:moveTo>
                <a:cubicBezTo>
                  <a:pt x="33" y="385"/>
                  <a:pt x="46" y="313"/>
                  <a:pt x="55" y="235"/>
                </a:cubicBezTo>
                <a:cubicBezTo>
                  <a:pt x="65" y="137"/>
                  <a:pt x="95" y="0"/>
                  <a:pt x="206" y="0"/>
                </a:cubicBezTo>
                <a:cubicBezTo>
                  <a:pt x="317" y="0"/>
                  <a:pt x="346" y="137"/>
                  <a:pt x="357" y="235"/>
                </a:cubicBezTo>
                <a:cubicBezTo>
                  <a:pt x="365" y="313"/>
                  <a:pt x="378" y="385"/>
                  <a:pt x="412" y="447"/>
                </a:cubicBezTo>
                <a:lnTo>
                  <a:pt x="0" y="447"/>
                </a:lnTo>
                <a:close/>
              </a:path>
            </a:pathLst>
          </a:custGeom>
          <a:solidFill>
            <a:schemeClr val="accent3">
              <a:lumMod val="60000"/>
              <a:lumOff val="40000"/>
              <a:alpha val="69804"/>
            </a:schemeClr>
          </a:solidFill>
          <a:ln>
            <a:solidFill>
              <a:schemeClr val="accent3">
                <a:lumMod val="60000"/>
                <a:lumOff val="40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9" name="Freeform 8"/>
          <p:cNvSpPr>
            <a:spLocks/>
          </p:cNvSpPr>
          <p:nvPr/>
        </p:nvSpPr>
        <p:spPr bwMode="auto">
          <a:xfrm>
            <a:off x="3514465" y="3171584"/>
            <a:ext cx="1204792" cy="1121512"/>
          </a:xfrm>
          <a:custGeom>
            <a:avLst/>
            <a:gdLst>
              <a:gd name="T0" fmla="*/ 0 w 374"/>
              <a:gd name="T1" fmla="*/ 348 h 348"/>
              <a:gd name="T2" fmla="*/ 50 w 374"/>
              <a:gd name="T3" fmla="*/ 183 h 348"/>
              <a:gd name="T4" fmla="*/ 187 w 374"/>
              <a:gd name="T5" fmla="*/ 0 h 348"/>
              <a:gd name="T6" fmla="*/ 324 w 374"/>
              <a:gd name="T7" fmla="*/ 183 h 348"/>
              <a:gd name="T8" fmla="*/ 374 w 374"/>
              <a:gd name="T9" fmla="*/ 348 h 348"/>
              <a:gd name="T10" fmla="*/ 0 w 374"/>
              <a:gd name="T11" fmla="*/ 348 h 348"/>
            </a:gdLst>
            <a:ahLst/>
            <a:cxnLst>
              <a:cxn ang="0">
                <a:pos x="T0" y="T1"/>
              </a:cxn>
              <a:cxn ang="0">
                <a:pos x="T2" y="T3"/>
              </a:cxn>
              <a:cxn ang="0">
                <a:pos x="T4" y="T5"/>
              </a:cxn>
              <a:cxn ang="0">
                <a:pos x="T6" y="T7"/>
              </a:cxn>
              <a:cxn ang="0">
                <a:pos x="T8" y="T9"/>
              </a:cxn>
              <a:cxn ang="0">
                <a:pos x="T10" y="T11"/>
              </a:cxn>
            </a:cxnLst>
            <a:rect l="0" t="0" r="r" b="b"/>
            <a:pathLst>
              <a:path w="374" h="348">
                <a:moveTo>
                  <a:pt x="0" y="348"/>
                </a:moveTo>
                <a:cubicBezTo>
                  <a:pt x="31" y="299"/>
                  <a:pt x="43" y="244"/>
                  <a:pt x="50" y="183"/>
                </a:cubicBezTo>
                <a:cubicBezTo>
                  <a:pt x="60" y="107"/>
                  <a:pt x="87" y="0"/>
                  <a:pt x="187" y="0"/>
                </a:cubicBezTo>
                <a:cubicBezTo>
                  <a:pt x="288" y="0"/>
                  <a:pt x="315" y="107"/>
                  <a:pt x="324" y="183"/>
                </a:cubicBezTo>
                <a:cubicBezTo>
                  <a:pt x="332" y="244"/>
                  <a:pt x="344" y="299"/>
                  <a:pt x="374" y="348"/>
                </a:cubicBezTo>
                <a:lnTo>
                  <a:pt x="0" y="348"/>
                </a:lnTo>
                <a:close/>
              </a:path>
            </a:pathLst>
          </a:custGeom>
          <a:solidFill>
            <a:schemeClr val="accent3">
              <a:lumMod val="75000"/>
              <a:alpha val="69804"/>
            </a:schemeClr>
          </a:solidFill>
          <a:ln>
            <a:solidFill>
              <a:schemeClr val="accent3">
                <a:lumMod val="75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12" name="Freeform 9"/>
          <p:cNvSpPr>
            <a:spLocks/>
          </p:cNvSpPr>
          <p:nvPr/>
        </p:nvSpPr>
        <p:spPr bwMode="auto">
          <a:xfrm>
            <a:off x="4467125" y="3504083"/>
            <a:ext cx="1088948" cy="789010"/>
          </a:xfrm>
          <a:custGeom>
            <a:avLst/>
            <a:gdLst>
              <a:gd name="T0" fmla="*/ 0 w 338"/>
              <a:gd name="T1" fmla="*/ 245 h 245"/>
              <a:gd name="T2" fmla="*/ 45 w 338"/>
              <a:gd name="T3" fmla="*/ 129 h 245"/>
              <a:gd name="T4" fmla="*/ 169 w 338"/>
              <a:gd name="T5" fmla="*/ 0 h 245"/>
              <a:gd name="T6" fmla="*/ 293 w 338"/>
              <a:gd name="T7" fmla="*/ 129 h 245"/>
              <a:gd name="T8" fmla="*/ 338 w 338"/>
              <a:gd name="T9" fmla="*/ 245 h 245"/>
              <a:gd name="T10" fmla="*/ 0 w 338"/>
              <a:gd name="T11" fmla="*/ 245 h 245"/>
            </a:gdLst>
            <a:ahLst/>
            <a:cxnLst>
              <a:cxn ang="0">
                <a:pos x="T0" y="T1"/>
              </a:cxn>
              <a:cxn ang="0">
                <a:pos x="T2" y="T3"/>
              </a:cxn>
              <a:cxn ang="0">
                <a:pos x="T4" y="T5"/>
              </a:cxn>
              <a:cxn ang="0">
                <a:pos x="T6" y="T7"/>
              </a:cxn>
              <a:cxn ang="0">
                <a:pos x="T8" y="T9"/>
              </a:cxn>
              <a:cxn ang="0">
                <a:pos x="T10" y="T11"/>
              </a:cxn>
            </a:cxnLst>
            <a:rect l="0" t="0" r="r" b="b"/>
            <a:pathLst>
              <a:path w="338" h="245">
                <a:moveTo>
                  <a:pt x="0" y="245"/>
                </a:moveTo>
                <a:cubicBezTo>
                  <a:pt x="27" y="211"/>
                  <a:pt x="38" y="172"/>
                  <a:pt x="45" y="129"/>
                </a:cubicBezTo>
                <a:cubicBezTo>
                  <a:pt x="54" y="75"/>
                  <a:pt x="78" y="0"/>
                  <a:pt x="169" y="0"/>
                </a:cubicBezTo>
                <a:cubicBezTo>
                  <a:pt x="260" y="0"/>
                  <a:pt x="284" y="75"/>
                  <a:pt x="293" y="129"/>
                </a:cubicBezTo>
                <a:cubicBezTo>
                  <a:pt x="300" y="172"/>
                  <a:pt x="311" y="211"/>
                  <a:pt x="338" y="245"/>
                </a:cubicBezTo>
                <a:lnTo>
                  <a:pt x="0" y="245"/>
                </a:lnTo>
                <a:close/>
              </a:path>
            </a:pathLst>
          </a:custGeom>
          <a:solidFill>
            <a:schemeClr val="accent3">
              <a:lumMod val="60000"/>
              <a:lumOff val="40000"/>
              <a:alpha val="69804"/>
            </a:schemeClr>
          </a:solidFill>
          <a:ln>
            <a:solidFill>
              <a:schemeClr val="accent3">
                <a:lumMod val="60000"/>
                <a:lumOff val="40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13" name="Freeform 10"/>
          <p:cNvSpPr>
            <a:spLocks/>
          </p:cNvSpPr>
          <p:nvPr/>
        </p:nvSpPr>
        <p:spPr bwMode="auto">
          <a:xfrm>
            <a:off x="5234432" y="3336472"/>
            <a:ext cx="1319276" cy="956624"/>
          </a:xfrm>
          <a:custGeom>
            <a:avLst/>
            <a:gdLst>
              <a:gd name="T0" fmla="*/ 0 w 410"/>
              <a:gd name="T1" fmla="*/ 297 h 297"/>
              <a:gd name="T2" fmla="*/ 55 w 410"/>
              <a:gd name="T3" fmla="*/ 156 h 297"/>
              <a:gd name="T4" fmla="*/ 205 w 410"/>
              <a:gd name="T5" fmla="*/ 0 h 297"/>
              <a:gd name="T6" fmla="*/ 355 w 410"/>
              <a:gd name="T7" fmla="*/ 156 h 297"/>
              <a:gd name="T8" fmla="*/ 410 w 410"/>
              <a:gd name="T9" fmla="*/ 297 h 297"/>
              <a:gd name="T10" fmla="*/ 0 w 410"/>
              <a:gd name="T11" fmla="*/ 297 h 297"/>
            </a:gdLst>
            <a:ahLst/>
            <a:cxnLst>
              <a:cxn ang="0">
                <a:pos x="T0" y="T1"/>
              </a:cxn>
              <a:cxn ang="0">
                <a:pos x="T2" y="T3"/>
              </a:cxn>
              <a:cxn ang="0">
                <a:pos x="T4" y="T5"/>
              </a:cxn>
              <a:cxn ang="0">
                <a:pos x="T6" y="T7"/>
              </a:cxn>
              <a:cxn ang="0">
                <a:pos x="T8" y="T9"/>
              </a:cxn>
              <a:cxn ang="0">
                <a:pos x="T10" y="T11"/>
              </a:cxn>
            </a:cxnLst>
            <a:rect l="0" t="0" r="r" b="b"/>
            <a:pathLst>
              <a:path w="410" h="297">
                <a:moveTo>
                  <a:pt x="0" y="297"/>
                </a:moveTo>
                <a:cubicBezTo>
                  <a:pt x="33" y="256"/>
                  <a:pt x="47" y="208"/>
                  <a:pt x="55" y="156"/>
                </a:cubicBezTo>
                <a:cubicBezTo>
                  <a:pt x="65" y="91"/>
                  <a:pt x="95" y="0"/>
                  <a:pt x="205" y="0"/>
                </a:cubicBezTo>
                <a:cubicBezTo>
                  <a:pt x="316" y="0"/>
                  <a:pt x="345" y="91"/>
                  <a:pt x="355" y="156"/>
                </a:cubicBezTo>
                <a:cubicBezTo>
                  <a:pt x="364" y="208"/>
                  <a:pt x="377" y="256"/>
                  <a:pt x="410" y="297"/>
                </a:cubicBezTo>
                <a:lnTo>
                  <a:pt x="0" y="297"/>
                </a:lnTo>
                <a:close/>
              </a:path>
            </a:pathLst>
          </a:custGeom>
          <a:solidFill>
            <a:schemeClr val="accent3">
              <a:lumMod val="75000"/>
              <a:alpha val="69804"/>
            </a:schemeClr>
          </a:solidFill>
          <a:ln>
            <a:solidFill>
              <a:schemeClr val="accent3">
                <a:lumMod val="75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14" name="Freeform 11"/>
          <p:cNvSpPr>
            <a:spLocks/>
          </p:cNvSpPr>
          <p:nvPr/>
        </p:nvSpPr>
        <p:spPr bwMode="auto">
          <a:xfrm>
            <a:off x="6067157" y="3748010"/>
            <a:ext cx="1304285" cy="545084"/>
          </a:xfrm>
          <a:custGeom>
            <a:avLst/>
            <a:gdLst>
              <a:gd name="T0" fmla="*/ 0 w 405"/>
              <a:gd name="T1" fmla="*/ 169 h 169"/>
              <a:gd name="T2" fmla="*/ 54 w 405"/>
              <a:gd name="T3" fmla="*/ 89 h 169"/>
              <a:gd name="T4" fmla="*/ 203 w 405"/>
              <a:gd name="T5" fmla="*/ 0 h 169"/>
              <a:gd name="T6" fmla="*/ 351 w 405"/>
              <a:gd name="T7" fmla="*/ 89 h 169"/>
              <a:gd name="T8" fmla="*/ 405 w 405"/>
              <a:gd name="T9" fmla="*/ 169 h 169"/>
              <a:gd name="T10" fmla="*/ 0 w 405"/>
              <a:gd name="T11" fmla="*/ 169 h 169"/>
            </a:gdLst>
            <a:ahLst/>
            <a:cxnLst>
              <a:cxn ang="0">
                <a:pos x="T0" y="T1"/>
              </a:cxn>
              <a:cxn ang="0">
                <a:pos x="T2" y="T3"/>
              </a:cxn>
              <a:cxn ang="0">
                <a:pos x="T4" y="T5"/>
              </a:cxn>
              <a:cxn ang="0">
                <a:pos x="T6" y="T7"/>
              </a:cxn>
              <a:cxn ang="0">
                <a:pos x="T8" y="T9"/>
              </a:cxn>
              <a:cxn ang="0">
                <a:pos x="T10" y="T11"/>
              </a:cxn>
            </a:cxnLst>
            <a:rect l="0" t="0" r="r" b="b"/>
            <a:pathLst>
              <a:path w="405" h="169">
                <a:moveTo>
                  <a:pt x="0" y="169"/>
                </a:moveTo>
                <a:cubicBezTo>
                  <a:pt x="33" y="145"/>
                  <a:pt x="46" y="118"/>
                  <a:pt x="54" y="89"/>
                </a:cubicBezTo>
                <a:cubicBezTo>
                  <a:pt x="65" y="52"/>
                  <a:pt x="94" y="0"/>
                  <a:pt x="203" y="0"/>
                </a:cubicBezTo>
                <a:cubicBezTo>
                  <a:pt x="312" y="0"/>
                  <a:pt x="341" y="52"/>
                  <a:pt x="351" y="89"/>
                </a:cubicBezTo>
                <a:cubicBezTo>
                  <a:pt x="359" y="118"/>
                  <a:pt x="372" y="145"/>
                  <a:pt x="405" y="169"/>
                </a:cubicBezTo>
                <a:lnTo>
                  <a:pt x="0" y="169"/>
                </a:lnTo>
                <a:close/>
              </a:path>
            </a:pathLst>
          </a:custGeom>
          <a:solidFill>
            <a:schemeClr val="accent3"/>
          </a:solidFill>
          <a:ln>
            <a:solidFill>
              <a:schemeClr val="accent3"/>
            </a:solidFill>
          </a:ln>
        </p:spPr>
        <p:txBody>
          <a:bodyPr vert="horz" wrap="square" lIns="83999" tIns="41999" rIns="83999" bIns="41999" numCol="1" anchor="t" anchorCtr="0" compatLnSpc="1">
            <a:prstTxWarp prst="textNoShape">
              <a:avLst/>
            </a:prstTxWarp>
          </a:bodyPr>
          <a:lstStyle/>
          <a:p>
            <a:endParaRPr lang="zh-CN" altLang="en-US"/>
          </a:p>
        </p:txBody>
      </p:sp>
      <p:sp>
        <p:nvSpPr>
          <p:cNvPr id="15" name="Freeform 12"/>
          <p:cNvSpPr>
            <a:spLocks/>
          </p:cNvSpPr>
          <p:nvPr/>
        </p:nvSpPr>
        <p:spPr bwMode="auto">
          <a:xfrm>
            <a:off x="6766318" y="2630587"/>
            <a:ext cx="1394236" cy="1662509"/>
          </a:xfrm>
          <a:custGeom>
            <a:avLst/>
            <a:gdLst>
              <a:gd name="T0" fmla="*/ 0 w 433"/>
              <a:gd name="T1" fmla="*/ 516 h 516"/>
              <a:gd name="T2" fmla="*/ 58 w 433"/>
              <a:gd name="T3" fmla="*/ 271 h 516"/>
              <a:gd name="T4" fmla="*/ 217 w 433"/>
              <a:gd name="T5" fmla="*/ 0 h 516"/>
              <a:gd name="T6" fmla="*/ 375 w 433"/>
              <a:gd name="T7" fmla="*/ 271 h 516"/>
              <a:gd name="T8" fmla="*/ 433 w 433"/>
              <a:gd name="T9" fmla="*/ 516 h 516"/>
              <a:gd name="T10" fmla="*/ 0 w 433"/>
              <a:gd name="T11" fmla="*/ 516 h 516"/>
            </a:gdLst>
            <a:ahLst/>
            <a:cxnLst>
              <a:cxn ang="0">
                <a:pos x="T0" y="T1"/>
              </a:cxn>
              <a:cxn ang="0">
                <a:pos x="T2" y="T3"/>
              </a:cxn>
              <a:cxn ang="0">
                <a:pos x="T4" y="T5"/>
              </a:cxn>
              <a:cxn ang="0">
                <a:pos x="T6" y="T7"/>
              </a:cxn>
              <a:cxn ang="0">
                <a:pos x="T8" y="T9"/>
              </a:cxn>
              <a:cxn ang="0">
                <a:pos x="T10" y="T11"/>
              </a:cxn>
            </a:cxnLst>
            <a:rect l="0" t="0" r="r" b="b"/>
            <a:pathLst>
              <a:path w="433" h="516">
                <a:moveTo>
                  <a:pt x="0" y="516"/>
                </a:moveTo>
                <a:cubicBezTo>
                  <a:pt x="35" y="444"/>
                  <a:pt x="49" y="361"/>
                  <a:pt x="58" y="271"/>
                </a:cubicBezTo>
                <a:cubicBezTo>
                  <a:pt x="69" y="158"/>
                  <a:pt x="100" y="0"/>
                  <a:pt x="217" y="0"/>
                </a:cubicBezTo>
                <a:cubicBezTo>
                  <a:pt x="333" y="0"/>
                  <a:pt x="364" y="158"/>
                  <a:pt x="375" y="271"/>
                </a:cubicBezTo>
                <a:cubicBezTo>
                  <a:pt x="384" y="361"/>
                  <a:pt x="398" y="444"/>
                  <a:pt x="433" y="516"/>
                </a:cubicBezTo>
                <a:lnTo>
                  <a:pt x="0" y="516"/>
                </a:lnTo>
                <a:close/>
              </a:path>
            </a:pathLst>
          </a:custGeom>
          <a:solidFill>
            <a:schemeClr val="accent3">
              <a:lumMod val="75000"/>
              <a:alpha val="69804"/>
            </a:schemeClr>
          </a:solidFill>
          <a:ln>
            <a:solidFill>
              <a:schemeClr val="accent3">
                <a:lumMod val="75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16" name="Freeform 13"/>
          <p:cNvSpPr>
            <a:spLocks/>
          </p:cNvSpPr>
          <p:nvPr/>
        </p:nvSpPr>
        <p:spPr bwMode="auto">
          <a:xfrm>
            <a:off x="7539077" y="3539516"/>
            <a:ext cx="1287930" cy="753580"/>
          </a:xfrm>
          <a:custGeom>
            <a:avLst/>
            <a:gdLst>
              <a:gd name="T0" fmla="*/ 0 w 400"/>
              <a:gd name="T1" fmla="*/ 234 h 234"/>
              <a:gd name="T2" fmla="*/ 53 w 400"/>
              <a:gd name="T3" fmla="*/ 123 h 234"/>
              <a:gd name="T4" fmla="*/ 200 w 400"/>
              <a:gd name="T5" fmla="*/ 0 h 234"/>
              <a:gd name="T6" fmla="*/ 346 w 400"/>
              <a:gd name="T7" fmla="*/ 123 h 234"/>
              <a:gd name="T8" fmla="*/ 400 w 400"/>
              <a:gd name="T9" fmla="*/ 234 h 234"/>
              <a:gd name="T10" fmla="*/ 0 w 400"/>
              <a:gd name="T11" fmla="*/ 234 h 234"/>
            </a:gdLst>
            <a:ahLst/>
            <a:cxnLst>
              <a:cxn ang="0">
                <a:pos x="T0" y="T1"/>
              </a:cxn>
              <a:cxn ang="0">
                <a:pos x="T2" y="T3"/>
              </a:cxn>
              <a:cxn ang="0">
                <a:pos x="T4" y="T5"/>
              </a:cxn>
              <a:cxn ang="0">
                <a:pos x="T6" y="T7"/>
              </a:cxn>
              <a:cxn ang="0">
                <a:pos x="T8" y="T9"/>
              </a:cxn>
              <a:cxn ang="0">
                <a:pos x="T10" y="T11"/>
              </a:cxn>
            </a:cxnLst>
            <a:rect l="0" t="0" r="r" b="b"/>
            <a:pathLst>
              <a:path w="400" h="234">
                <a:moveTo>
                  <a:pt x="0" y="234"/>
                </a:moveTo>
                <a:cubicBezTo>
                  <a:pt x="32" y="201"/>
                  <a:pt x="45" y="164"/>
                  <a:pt x="53" y="123"/>
                </a:cubicBezTo>
                <a:cubicBezTo>
                  <a:pt x="63" y="72"/>
                  <a:pt x="92" y="0"/>
                  <a:pt x="200" y="0"/>
                </a:cubicBezTo>
                <a:cubicBezTo>
                  <a:pt x="308" y="0"/>
                  <a:pt x="336" y="72"/>
                  <a:pt x="346" y="123"/>
                </a:cubicBezTo>
                <a:cubicBezTo>
                  <a:pt x="354" y="164"/>
                  <a:pt x="367" y="201"/>
                  <a:pt x="400" y="234"/>
                </a:cubicBezTo>
                <a:lnTo>
                  <a:pt x="0" y="234"/>
                </a:lnTo>
                <a:close/>
              </a:path>
            </a:pathLst>
          </a:custGeom>
          <a:solidFill>
            <a:schemeClr val="accent3"/>
          </a:solidFill>
          <a:ln>
            <a:solidFill>
              <a:schemeClr val="accent3"/>
            </a:solidFill>
          </a:ln>
        </p:spPr>
        <p:txBody>
          <a:bodyPr vert="horz" wrap="square" lIns="83999" tIns="41999" rIns="83999" bIns="41999" numCol="1" anchor="t" anchorCtr="0" compatLnSpc="1">
            <a:prstTxWarp prst="textNoShape">
              <a:avLst/>
            </a:prstTxWarp>
          </a:bodyPr>
          <a:lstStyle/>
          <a:p>
            <a:endParaRPr lang="zh-CN" altLang="en-US"/>
          </a:p>
        </p:txBody>
      </p:sp>
      <p:sp>
        <p:nvSpPr>
          <p:cNvPr id="17" name="Freeform 14"/>
          <p:cNvSpPr>
            <a:spLocks/>
          </p:cNvSpPr>
          <p:nvPr/>
        </p:nvSpPr>
        <p:spPr bwMode="auto">
          <a:xfrm>
            <a:off x="8191899" y="3371901"/>
            <a:ext cx="1533251" cy="921193"/>
          </a:xfrm>
          <a:custGeom>
            <a:avLst/>
            <a:gdLst>
              <a:gd name="T0" fmla="*/ 0 w 476"/>
              <a:gd name="T1" fmla="*/ 286 h 286"/>
              <a:gd name="T2" fmla="*/ 63 w 476"/>
              <a:gd name="T3" fmla="*/ 151 h 286"/>
              <a:gd name="T4" fmla="*/ 238 w 476"/>
              <a:gd name="T5" fmla="*/ 0 h 286"/>
              <a:gd name="T6" fmla="*/ 412 w 476"/>
              <a:gd name="T7" fmla="*/ 151 h 286"/>
              <a:gd name="T8" fmla="*/ 476 w 476"/>
              <a:gd name="T9" fmla="*/ 286 h 286"/>
              <a:gd name="T10" fmla="*/ 0 w 476"/>
              <a:gd name="T11" fmla="*/ 286 h 286"/>
            </a:gdLst>
            <a:ahLst/>
            <a:cxnLst>
              <a:cxn ang="0">
                <a:pos x="T0" y="T1"/>
              </a:cxn>
              <a:cxn ang="0">
                <a:pos x="T2" y="T3"/>
              </a:cxn>
              <a:cxn ang="0">
                <a:pos x="T4" y="T5"/>
              </a:cxn>
              <a:cxn ang="0">
                <a:pos x="T6" y="T7"/>
              </a:cxn>
              <a:cxn ang="0">
                <a:pos x="T8" y="T9"/>
              </a:cxn>
              <a:cxn ang="0">
                <a:pos x="T10" y="T11"/>
              </a:cxn>
            </a:cxnLst>
            <a:rect l="0" t="0" r="r" b="b"/>
            <a:pathLst>
              <a:path w="476" h="286">
                <a:moveTo>
                  <a:pt x="0" y="286"/>
                </a:moveTo>
                <a:cubicBezTo>
                  <a:pt x="38" y="246"/>
                  <a:pt x="54" y="200"/>
                  <a:pt x="63" y="151"/>
                </a:cubicBezTo>
                <a:cubicBezTo>
                  <a:pt x="75" y="88"/>
                  <a:pt x="109" y="0"/>
                  <a:pt x="238" y="0"/>
                </a:cubicBezTo>
                <a:cubicBezTo>
                  <a:pt x="366" y="0"/>
                  <a:pt x="400" y="88"/>
                  <a:pt x="412" y="151"/>
                </a:cubicBezTo>
                <a:cubicBezTo>
                  <a:pt x="421" y="200"/>
                  <a:pt x="437" y="246"/>
                  <a:pt x="476" y="286"/>
                </a:cubicBezTo>
                <a:lnTo>
                  <a:pt x="0" y="286"/>
                </a:lnTo>
                <a:close/>
              </a:path>
            </a:pathLst>
          </a:custGeom>
          <a:solidFill>
            <a:schemeClr val="accent3">
              <a:lumMod val="60000"/>
              <a:lumOff val="40000"/>
              <a:alpha val="69804"/>
            </a:schemeClr>
          </a:solidFill>
          <a:ln>
            <a:solidFill>
              <a:schemeClr val="accent3">
                <a:lumMod val="60000"/>
                <a:lumOff val="40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18" name="Freeform 15"/>
          <p:cNvSpPr>
            <a:spLocks/>
          </p:cNvSpPr>
          <p:nvPr/>
        </p:nvSpPr>
        <p:spPr bwMode="auto">
          <a:xfrm>
            <a:off x="8981014" y="3185211"/>
            <a:ext cx="1290656" cy="1107885"/>
          </a:xfrm>
          <a:custGeom>
            <a:avLst/>
            <a:gdLst>
              <a:gd name="T0" fmla="*/ 0 w 401"/>
              <a:gd name="T1" fmla="*/ 344 h 344"/>
              <a:gd name="T2" fmla="*/ 54 w 401"/>
              <a:gd name="T3" fmla="*/ 181 h 344"/>
              <a:gd name="T4" fmla="*/ 201 w 401"/>
              <a:gd name="T5" fmla="*/ 0 h 344"/>
              <a:gd name="T6" fmla="*/ 347 w 401"/>
              <a:gd name="T7" fmla="*/ 181 h 344"/>
              <a:gd name="T8" fmla="*/ 401 w 401"/>
              <a:gd name="T9" fmla="*/ 344 h 344"/>
              <a:gd name="T10" fmla="*/ 0 w 401"/>
              <a:gd name="T11" fmla="*/ 344 h 344"/>
            </a:gdLst>
            <a:ahLst/>
            <a:cxnLst>
              <a:cxn ang="0">
                <a:pos x="T0" y="T1"/>
              </a:cxn>
              <a:cxn ang="0">
                <a:pos x="T2" y="T3"/>
              </a:cxn>
              <a:cxn ang="0">
                <a:pos x="T4" y="T5"/>
              </a:cxn>
              <a:cxn ang="0">
                <a:pos x="T6" y="T7"/>
              </a:cxn>
              <a:cxn ang="0">
                <a:pos x="T8" y="T9"/>
              </a:cxn>
              <a:cxn ang="0">
                <a:pos x="T10" y="T11"/>
              </a:cxn>
            </a:cxnLst>
            <a:rect l="0" t="0" r="r" b="b"/>
            <a:pathLst>
              <a:path w="401" h="344">
                <a:moveTo>
                  <a:pt x="0" y="344"/>
                </a:moveTo>
                <a:cubicBezTo>
                  <a:pt x="33" y="296"/>
                  <a:pt x="46" y="241"/>
                  <a:pt x="54" y="181"/>
                </a:cubicBezTo>
                <a:cubicBezTo>
                  <a:pt x="64" y="106"/>
                  <a:pt x="93" y="0"/>
                  <a:pt x="201" y="0"/>
                </a:cubicBezTo>
                <a:cubicBezTo>
                  <a:pt x="308" y="0"/>
                  <a:pt x="337" y="106"/>
                  <a:pt x="347" y="181"/>
                </a:cubicBezTo>
                <a:cubicBezTo>
                  <a:pt x="355" y="241"/>
                  <a:pt x="368" y="296"/>
                  <a:pt x="401" y="344"/>
                </a:cubicBezTo>
                <a:lnTo>
                  <a:pt x="0" y="344"/>
                </a:lnTo>
                <a:close/>
              </a:path>
            </a:pathLst>
          </a:custGeom>
          <a:solidFill>
            <a:schemeClr val="accent3">
              <a:lumMod val="75000"/>
              <a:alpha val="69804"/>
            </a:schemeClr>
          </a:solidFill>
          <a:ln>
            <a:solidFill>
              <a:schemeClr val="accent3">
                <a:lumMod val="75000"/>
              </a:schemeClr>
            </a:solidFill>
          </a:ln>
        </p:spPr>
        <p:txBody>
          <a:bodyPr vert="horz" wrap="square" lIns="83999" tIns="41999" rIns="83999" bIns="41999" numCol="1" anchor="t" anchorCtr="0" compatLnSpc="1">
            <a:prstTxWarp prst="textNoShape">
              <a:avLst/>
            </a:prstTxWarp>
          </a:bodyPr>
          <a:lstStyle/>
          <a:p>
            <a:endParaRPr lang="zh-CN" altLang="en-US"/>
          </a:p>
        </p:txBody>
      </p:sp>
      <p:sp>
        <p:nvSpPr>
          <p:cNvPr id="19" name="Oval 16"/>
          <p:cNvSpPr>
            <a:spLocks noChangeArrowheads="1"/>
          </p:cNvSpPr>
          <p:nvPr/>
        </p:nvSpPr>
        <p:spPr bwMode="auto">
          <a:xfrm>
            <a:off x="2088884" y="2306261"/>
            <a:ext cx="453842" cy="453783"/>
          </a:xfrm>
          <a:prstGeom prst="ellipse">
            <a:avLst/>
          </a:prstGeom>
          <a:solidFill>
            <a:schemeClr val="accent3">
              <a:lumMod val="75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0" name="Line 17"/>
          <p:cNvSpPr>
            <a:spLocks noChangeShapeType="1"/>
          </p:cNvSpPr>
          <p:nvPr/>
        </p:nvSpPr>
        <p:spPr bwMode="auto">
          <a:xfrm>
            <a:off x="2315804" y="2854071"/>
            <a:ext cx="0" cy="408813"/>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21" name="Oval 18"/>
          <p:cNvSpPr>
            <a:spLocks noChangeArrowheads="1"/>
          </p:cNvSpPr>
          <p:nvPr/>
        </p:nvSpPr>
        <p:spPr bwMode="auto">
          <a:xfrm>
            <a:off x="2897077" y="1774803"/>
            <a:ext cx="453842" cy="453783"/>
          </a:xfrm>
          <a:prstGeom prst="ellipse">
            <a:avLst/>
          </a:prstGeom>
          <a:solidFill>
            <a:schemeClr val="accent3"/>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2" name="Line 19"/>
          <p:cNvSpPr>
            <a:spLocks noChangeShapeType="1"/>
          </p:cNvSpPr>
          <p:nvPr/>
        </p:nvSpPr>
        <p:spPr bwMode="auto">
          <a:xfrm>
            <a:off x="3123997" y="2334878"/>
            <a:ext cx="0" cy="408813"/>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23" name="Oval 20"/>
          <p:cNvSpPr>
            <a:spLocks noChangeArrowheads="1"/>
          </p:cNvSpPr>
          <p:nvPr/>
        </p:nvSpPr>
        <p:spPr bwMode="auto">
          <a:xfrm>
            <a:off x="3891985" y="2129108"/>
            <a:ext cx="453842" cy="453783"/>
          </a:xfrm>
          <a:prstGeom prst="ellipse">
            <a:avLst/>
          </a:prstGeom>
          <a:solidFill>
            <a:schemeClr val="accent3">
              <a:lumMod val="40000"/>
              <a:lumOff val="60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4" name="Oval 21"/>
          <p:cNvSpPr>
            <a:spLocks noChangeArrowheads="1"/>
          </p:cNvSpPr>
          <p:nvPr/>
        </p:nvSpPr>
        <p:spPr bwMode="auto">
          <a:xfrm>
            <a:off x="4786041" y="2486139"/>
            <a:ext cx="453842" cy="453783"/>
          </a:xfrm>
          <a:prstGeom prst="ellipse">
            <a:avLst/>
          </a:prstGeom>
          <a:solidFill>
            <a:schemeClr val="accent3"/>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5" name="Oval 22"/>
          <p:cNvSpPr>
            <a:spLocks noChangeArrowheads="1"/>
          </p:cNvSpPr>
          <p:nvPr/>
        </p:nvSpPr>
        <p:spPr bwMode="auto">
          <a:xfrm>
            <a:off x="5667831" y="2289908"/>
            <a:ext cx="455205" cy="453783"/>
          </a:xfrm>
          <a:prstGeom prst="ellipse">
            <a:avLst/>
          </a:prstGeom>
          <a:solidFill>
            <a:schemeClr val="accent3">
              <a:lumMod val="75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6" name="Oval 23"/>
          <p:cNvSpPr>
            <a:spLocks noChangeArrowheads="1"/>
          </p:cNvSpPr>
          <p:nvPr/>
        </p:nvSpPr>
        <p:spPr bwMode="auto">
          <a:xfrm>
            <a:off x="6492377" y="2666016"/>
            <a:ext cx="453842" cy="455145"/>
          </a:xfrm>
          <a:prstGeom prst="ellipse">
            <a:avLst/>
          </a:prstGeom>
          <a:solidFill>
            <a:schemeClr val="accent3">
              <a:lumMod val="40000"/>
              <a:lumOff val="60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7" name="Oval 24"/>
          <p:cNvSpPr>
            <a:spLocks noChangeArrowheads="1"/>
          </p:cNvSpPr>
          <p:nvPr/>
        </p:nvSpPr>
        <p:spPr bwMode="auto">
          <a:xfrm>
            <a:off x="7236515" y="1575848"/>
            <a:ext cx="453842" cy="453783"/>
          </a:xfrm>
          <a:prstGeom prst="ellipse">
            <a:avLst/>
          </a:prstGeom>
          <a:solidFill>
            <a:schemeClr val="accent3">
              <a:lumMod val="40000"/>
              <a:lumOff val="60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8" name="Oval 25"/>
          <p:cNvSpPr>
            <a:spLocks noChangeArrowheads="1"/>
          </p:cNvSpPr>
          <p:nvPr/>
        </p:nvSpPr>
        <p:spPr bwMode="auto">
          <a:xfrm>
            <a:off x="7954758" y="2486139"/>
            <a:ext cx="453842" cy="453783"/>
          </a:xfrm>
          <a:prstGeom prst="ellipse">
            <a:avLst/>
          </a:prstGeom>
          <a:solidFill>
            <a:schemeClr val="accent3">
              <a:lumMod val="40000"/>
              <a:lumOff val="60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29" name="Oval 26"/>
          <p:cNvSpPr>
            <a:spLocks noChangeArrowheads="1"/>
          </p:cNvSpPr>
          <p:nvPr/>
        </p:nvSpPr>
        <p:spPr bwMode="auto">
          <a:xfrm>
            <a:off x="9399419" y="2135922"/>
            <a:ext cx="453842" cy="453783"/>
          </a:xfrm>
          <a:prstGeom prst="ellipse">
            <a:avLst/>
          </a:prstGeom>
          <a:solidFill>
            <a:schemeClr val="accent3">
              <a:lumMod val="75000"/>
            </a:schemeClr>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30" name="Oval 27"/>
          <p:cNvSpPr>
            <a:spLocks noChangeArrowheads="1"/>
          </p:cNvSpPr>
          <p:nvPr/>
        </p:nvSpPr>
        <p:spPr bwMode="auto">
          <a:xfrm>
            <a:off x="8730241" y="2289908"/>
            <a:ext cx="453842" cy="453783"/>
          </a:xfrm>
          <a:prstGeom prst="ellipse">
            <a:avLst/>
          </a:prstGeom>
          <a:solidFill>
            <a:schemeClr val="accent3"/>
          </a:solidFill>
          <a:ln>
            <a:noFill/>
          </a:ln>
          <a:extLst/>
        </p:spPr>
        <p:txBody>
          <a:bodyPr vert="horz" wrap="square" lIns="0" tIns="0" rIns="0" bIns="0" numCol="1" anchor="ctr" anchorCtr="0" compatLnSpc="1">
            <a:prstTxWarp prst="textNoShape">
              <a:avLst/>
            </a:prstTxWarp>
          </a:bodyPr>
          <a:lstStyle/>
          <a:p>
            <a:pPr algn="ctr"/>
            <a:endParaRPr lang="zh-CN" altLang="en-US" dirty="0">
              <a:solidFill>
                <a:schemeClr val="bg1"/>
              </a:solidFill>
            </a:endParaRPr>
          </a:p>
        </p:txBody>
      </p:sp>
      <p:sp>
        <p:nvSpPr>
          <p:cNvPr id="31" name="Line 28"/>
          <p:cNvSpPr>
            <a:spLocks noChangeShapeType="1"/>
          </p:cNvSpPr>
          <p:nvPr/>
        </p:nvSpPr>
        <p:spPr bwMode="auto">
          <a:xfrm>
            <a:off x="4118905" y="2691910"/>
            <a:ext cx="0" cy="408813"/>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2" name="Line 29"/>
          <p:cNvSpPr>
            <a:spLocks noChangeShapeType="1"/>
          </p:cNvSpPr>
          <p:nvPr/>
        </p:nvSpPr>
        <p:spPr bwMode="auto">
          <a:xfrm>
            <a:off x="5012960" y="3033948"/>
            <a:ext cx="0" cy="411539"/>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3" name="Line 30"/>
          <p:cNvSpPr>
            <a:spLocks noChangeShapeType="1"/>
          </p:cNvSpPr>
          <p:nvPr/>
        </p:nvSpPr>
        <p:spPr bwMode="auto">
          <a:xfrm>
            <a:off x="5895431" y="2824091"/>
            <a:ext cx="0" cy="41290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4" name="Line 31"/>
          <p:cNvSpPr>
            <a:spLocks noChangeShapeType="1"/>
          </p:cNvSpPr>
          <p:nvPr/>
        </p:nvSpPr>
        <p:spPr bwMode="auto">
          <a:xfrm>
            <a:off x="6719297" y="3230180"/>
            <a:ext cx="0" cy="411539"/>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5" name="Line 32"/>
          <p:cNvSpPr>
            <a:spLocks noChangeShapeType="1"/>
          </p:cNvSpPr>
          <p:nvPr/>
        </p:nvSpPr>
        <p:spPr bwMode="auto">
          <a:xfrm>
            <a:off x="7463435" y="2115481"/>
            <a:ext cx="0" cy="41290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6" name="Line 33"/>
          <p:cNvSpPr>
            <a:spLocks noChangeShapeType="1"/>
          </p:cNvSpPr>
          <p:nvPr/>
        </p:nvSpPr>
        <p:spPr bwMode="auto">
          <a:xfrm>
            <a:off x="8181677" y="3055753"/>
            <a:ext cx="0" cy="41290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7" name="Line 34"/>
          <p:cNvSpPr>
            <a:spLocks noChangeShapeType="1"/>
          </p:cNvSpPr>
          <p:nvPr/>
        </p:nvSpPr>
        <p:spPr bwMode="auto">
          <a:xfrm>
            <a:off x="8957161" y="2811827"/>
            <a:ext cx="0" cy="411539"/>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38" name="Line 35"/>
          <p:cNvSpPr>
            <a:spLocks noChangeShapeType="1"/>
          </p:cNvSpPr>
          <p:nvPr/>
        </p:nvSpPr>
        <p:spPr bwMode="auto">
          <a:xfrm>
            <a:off x="9626340" y="2691909"/>
            <a:ext cx="0" cy="41290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83999" tIns="41999" rIns="83999" bIns="41999" numCol="1" anchor="t" anchorCtr="0" compatLnSpc="1">
            <a:prstTxWarp prst="textNoShape">
              <a:avLst/>
            </a:prstTxWarp>
          </a:bodyPr>
          <a:lstStyle/>
          <a:p>
            <a:endParaRPr lang="zh-CN" altLang="en-US"/>
          </a:p>
        </p:txBody>
      </p:sp>
      <p:sp>
        <p:nvSpPr>
          <p:cNvPr id="49" name="TextBox 48"/>
          <p:cNvSpPr txBox="1"/>
          <p:nvPr/>
        </p:nvSpPr>
        <p:spPr>
          <a:xfrm>
            <a:off x="1422641" y="4654759"/>
            <a:ext cx="9289032" cy="861774"/>
          </a:xfrm>
          <a:prstGeom prst="rect">
            <a:avLst/>
          </a:prstGeom>
          <a:noFill/>
        </p:spPr>
        <p:txBody>
          <a:bodyPr wrap="square" lIns="83999" tIns="0" rIns="83999" bIns="0" rtlCol="0" anchor="t">
            <a:spAutoFit/>
          </a:bodyPr>
          <a:lstStyle/>
          <a:p>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基础上线</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在各大应用商店、下载市场、大平台、下载站挂牌打包</a:t>
            </a:r>
            <a:r>
              <a:rPr lang="en-US" altLang="zh-CN" sz="2800" dirty="0">
                <a:latin typeface="华文新魏" panose="02010800040101010101" pitchFamily="2" charset="-122"/>
                <a:ea typeface="华文新魏" panose="02010800040101010101" pitchFamily="2" charset="-122"/>
              </a:rPr>
              <a:t>APP</a:t>
            </a:r>
            <a:r>
              <a:rPr lang="zh-CN" altLang="en-US" sz="2800" dirty="0">
                <a:latin typeface="华文新魏" panose="02010800040101010101" pitchFamily="2" charset="-122"/>
                <a:ea typeface="华文新魏" panose="02010800040101010101" pitchFamily="2" charset="-122"/>
              </a:rPr>
              <a:t>，实现全面积覆盖。</a:t>
            </a:r>
          </a:p>
        </p:txBody>
      </p:sp>
      <p:sp>
        <p:nvSpPr>
          <p:cNvPr id="50" name="TextBox 49"/>
          <p:cNvSpPr txBox="1"/>
          <p:nvPr/>
        </p:nvSpPr>
        <p:spPr>
          <a:xfrm>
            <a:off x="1774726" y="5513054"/>
            <a:ext cx="8352928" cy="1165114"/>
          </a:xfrm>
          <a:prstGeom prst="rect">
            <a:avLst/>
          </a:prstGeom>
          <a:noFill/>
        </p:spPr>
        <p:txBody>
          <a:bodyPr wrap="square" lIns="83999" tIns="41999" rIns="83999" bIns="41999" rtlCol="0">
            <a:spAutoFit/>
          </a:bodyPr>
          <a:lstStyle/>
          <a:p>
            <a:pPr>
              <a:lnSpc>
                <a:spcPct val="130000"/>
              </a:lnSpc>
            </a:pPr>
            <a:r>
              <a:rPr lang="en-US" altLang="zh-CN" dirty="0">
                <a:solidFill>
                  <a:schemeClr val="tx1">
                    <a:lumMod val="75000"/>
                    <a:lumOff val="25000"/>
                  </a:schemeClr>
                </a:solidFill>
                <a:latin typeface="微软雅黑" pitchFamily="34" charset="-122"/>
                <a:ea typeface="微软雅黑" pitchFamily="34" charset="-122"/>
              </a:rPr>
              <a:t>【</a:t>
            </a:r>
            <a:r>
              <a:rPr lang="zh-CN" altLang="en-US" b="1" dirty="0">
                <a:solidFill>
                  <a:schemeClr val="tx1">
                    <a:lumMod val="75000"/>
                    <a:lumOff val="25000"/>
                  </a:schemeClr>
                </a:solidFill>
                <a:latin typeface="微软雅黑" pitchFamily="34" charset="-122"/>
                <a:ea typeface="微软雅黑" pitchFamily="34" charset="-122"/>
              </a:rPr>
              <a:t>安卓应用分发</a:t>
            </a:r>
            <a:r>
              <a:rPr lang="zh-CN" altLang="en-US" dirty="0">
                <a:solidFill>
                  <a:schemeClr val="tx1">
                    <a:lumMod val="75000"/>
                    <a:lumOff val="25000"/>
                  </a:schemeClr>
                </a:solidFill>
                <a:latin typeface="微软雅黑" pitchFamily="34" charset="-122"/>
                <a:ea typeface="微软雅黑" pitchFamily="34" charset="-122"/>
              </a:rPr>
              <a:t>：互联网公司如</a:t>
            </a:r>
            <a:r>
              <a:rPr lang="en-US" altLang="zh-CN" dirty="0">
                <a:solidFill>
                  <a:schemeClr val="tx1">
                    <a:lumMod val="75000"/>
                    <a:lumOff val="25000"/>
                  </a:schemeClr>
                </a:solidFill>
                <a:latin typeface="微软雅黑" pitchFamily="34" charset="-122"/>
                <a:ea typeface="微软雅黑" pitchFamily="34" charset="-122"/>
              </a:rPr>
              <a:t>360</a:t>
            </a:r>
            <a:r>
              <a:rPr lang="zh-CN" altLang="en-US" dirty="0">
                <a:solidFill>
                  <a:schemeClr val="tx1">
                    <a:lumMod val="75000"/>
                    <a:lumOff val="25000"/>
                  </a:schemeClr>
                </a:solidFill>
                <a:latin typeface="微软雅黑" pitchFamily="34" charset="-122"/>
                <a:ea typeface="微软雅黑" pitchFamily="34" charset="-122"/>
              </a:rPr>
              <a:t>手机助手；第三方应用商店如安卓市场；手机厂商如小米手机助手；网络运营商如联通沃商店</a:t>
            </a:r>
            <a:r>
              <a:rPr lang="en-US" altLang="zh-CN"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dirty="0">
                <a:solidFill>
                  <a:schemeClr val="tx1">
                    <a:lumMod val="75000"/>
                    <a:lumOff val="25000"/>
                  </a:schemeClr>
                </a:solidFill>
                <a:latin typeface="微软雅黑" pitchFamily="34" charset="-122"/>
                <a:ea typeface="微软雅黑" pitchFamily="34" charset="-122"/>
              </a:rPr>
              <a:t>【</a:t>
            </a:r>
            <a:r>
              <a:rPr lang="en-US" altLang="zh-CN" b="1" dirty="0">
                <a:solidFill>
                  <a:schemeClr val="tx1">
                    <a:lumMod val="75000"/>
                    <a:lumOff val="25000"/>
                  </a:schemeClr>
                </a:solidFill>
                <a:latin typeface="微软雅黑" pitchFamily="34" charset="-122"/>
                <a:ea typeface="微软雅黑" pitchFamily="34" charset="-122"/>
              </a:rPr>
              <a:t>IOS</a:t>
            </a:r>
            <a:r>
              <a:rPr lang="zh-CN" altLang="en-US" b="1" dirty="0">
                <a:solidFill>
                  <a:schemeClr val="tx1">
                    <a:lumMod val="75000"/>
                    <a:lumOff val="25000"/>
                  </a:schemeClr>
                </a:solidFill>
                <a:latin typeface="微软雅黑" pitchFamily="34" charset="-122"/>
                <a:ea typeface="微软雅黑" pitchFamily="34" charset="-122"/>
              </a:rPr>
              <a:t>分发</a:t>
            </a:r>
            <a:r>
              <a:rPr lang="zh-CN" altLang="en-US" dirty="0">
                <a:solidFill>
                  <a:schemeClr val="tx1">
                    <a:lumMod val="75000"/>
                    <a:lumOff val="25000"/>
                  </a:schemeClr>
                </a:solidFill>
                <a:latin typeface="微软雅黑" pitchFamily="34" charset="-122"/>
                <a:ea typeface="微软雅黑" pitchFamily="34" charset="-122"/>
              </a:rPr>
              <a:t>：</a:t>
            </a:r>
            <a:r>
              <a:rPr lang="en-US" altLang="zh-CN" dirty="0">
                <a:solidFill>
                  <a:schemeClr val="tx1">
                    <a:lumMod val="75000"/>
                    <a:lumOff val="25000"/>
                  </a:schemeClr>
                </a:solidFill>
                <a:latin typeface="微软雅黑" pitchFamily="34" charset="-122"/>
                <a:ea typeface="微软雅黑" pitchFamily="34" charset="-122"/>
              </a:rPr>
              <a:t>APP Store】</a:t>
            </a:r>
          </a:p>
        </p:txBody>
      </p:sp>
    </p:spTree>
    <p:extLst>
      <p:ext uri="{BB962C8B-B14F-4D97-AF65-F5344CB8AC3E}">
        <p14:creationId xmlns:p14="http://schemas.microsoft.com/office/powerpoint/2010/main" val="17300371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0-#ppt_h/2"/>
                                          </p:val>
                                        </p:tav>
                                        <p:tav tm="100000">
                                          <p:val>
                                            <p:strVal val="#ppt_y"/>
                                          </p:val>
                                        </p:tav>
                                      </p:tavLst>
                                    </p:anim>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up)">
                                      <p:cBhvr>
                                        <p:cTn id="48" dur="500"/>
                                        <p:tgtEl>
                                          <p:spTgt spid="2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up)">
                                      <p:cBhvr>
                                        <p:cTn id="54" dur="500"/>
                                        <p:tgtEl>
                                          <p:spTgt spid="3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500"/>
                                        <p:tgtEl>
                                          <p:spTgt spid="3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up)">
                                      <p:cBhvr>
                                        <p:cTn id="60" dur="500"/>
                                        <p:tgtEl>
                                          <p:spTgt spid="3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up)">
                                      <p:cBhvr>
                                        <p:cTn id="63" dur="500"/>
                                        <p:tgtEl>
                                          <p:spTgt spid="3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500"/>
                                        <p:tgtEl>
                                          <p:spTgt spid="35"/>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up)">
                                      <p:cBhvr>
                                        <p:cTn id="69" dur="500"/>
                                        <p:tgtEl>
                                          <p:spTgt spid="3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up)">
                                      <p:cBhvr>
                                        <p:cTn id="72" dur="500"/>
                                        <p:tgtEl>
                                          <p:spTgt spid="37"/>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up)">
                                      <p:cBhvr>
                                        <p:cTn id="75" dur="500"/>
                                        <p:tgtEl>
                                          <p:spTgt spid="38"/>
                                        </p:tgtEl>
                                      </p:cBhvr>
                                    </p:animEffect>
                                  </p:childTnLst>
                                </p:cTn>
                              </p:par>
                            </p:childTnLst>
                          </p:cTn>
                        </p:par>
                        <p:par>
                          <p:cTn id="76" fill="hold">
                            <p:stCondLst>
                              <p:cond delay="1000"/>
                            </p:stCondLst>
                            <p:childTnLst>
                              <p:par>
                                <p:cTn id="77" presetID="55" presetClass="entr" presetSubtype="0" fill="hold" grpId="0" nodeType="after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500" fill="hold"/>
                                        <p:tgtEl>
                                          <p:spTgt spid="7"/>
                                        </p:tgtEl>
                                        <p:attrNameLst>
                                          <p:attrName>ppt_w</p:attrName>
                                        </p:attrNameLst>
                                      </p:cBhvr>
                                      <p:tavLst>
                                        <p:tav tm="0">
                                          <p:val>
                                            <p:strVal val="#ppt_w*0.70"/>
                                          </p:val>
                                        </p:tav>
                                        <p:tav tm="100000">
                                          <p:val>
                                            <p:strVal val="#ppt_w"/>
                                          </p:val>
                                        </p:tav>
                                      </p:tavLst>
                                    </p:anim>
                                    <p:anim calcmode="lin" valueType="num">
                                      <p:cBhvr>
                                        <p:cTn id="80" dur="500" fill="hold"/>
                                        <p:tgtEl>
                                          <p:spTgt spid="7"/>
                                        </p:tgtEl>
                                        <p:attrNameLst>
                                          <p:attrName>ppt_h</p:attrName>
                                        </p:attrNameLst>
                                      </p:cBhvr>
                                      <p:tavLst>
                                        <p:tav tm="0">
                                          <p:val>
                                            <p:strVal val="#ppt_h"/>
                                          </p:val>
                                        </p:tav>
                                        <p:tav tm="100000">
                                          <p:val>
                                            <p:strVal val="#ppt_h"/>
                                          </p:val>
                                        </p:tav>
                                      </p:tavLst>
                                    </p:anim>
                                    <p:animEffect transition="in" filter="fade">
                                      <p:cBhvr>
                                        <p:cTn id="81" dur="500"/>
                                        <p:tgtEl>
                                          <p:spTgt spid="7"/>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500" fill="hold"/>
                                        <p:tgtEl>
                                          <p:spTgt spid="18"/>
                                        </p:tgtEl>
                                        <p:attrNameLst>
                                          <p:attrName>ppt_w</p:attrName>
                                        </p:attrNameLst>
                                      </p:cBhvr>
                                      <p:tavLst>
                                        <p:tav tm="0">
                                          <p:val>
                                            <p:strVal val="#ppt_w*0.70"/>
                                          </p:val>
                                        </p:tav>
                                        <p:tav tm="100000">
                                          <p:val>
                                            <p:strVal val="#ppt_w"/>
                                          </p:val>
                                        </p:tav>
                                      </p:tavLst>
                                    </p:anim>
                                    <p:anim calcmode="lin" valueType="num">
                                      <p:cBhvr>
                                        <p:cTn id="85" dur="500" fill="hold"/>
                                        <p:tgtEl>
                                          <p:spTgt spid="18"/>
                                        </p:tgtEl>
                                        <p:attrNameLst>
                                          <p:attrName>ppt_h</p:attrName>
                                        </p:attrNameLst>
                                      </p:cBhvr>
                                      <p:tavLst>
                                        <p:tav tm="0">
                                          <p:val>
                                            <p:strVal val="#ppt_h"/>
                                          </p:val>
                                        </p:tav>
                                        <p:tav tm="100000">
                                          <p:val>
                                            <p:strVal val="#ppt_h"/>
                                          </p:val>
                                        </p:tav>
                                      </p:tavLst>
                                    </p:anim>
                                    <p:animEffect transition="in" filter="fade">
                                      <p:cBhvr>
                                        <p:cTn id="86" dur="500"/>
                                        <p:tgtEl>
                                          <p:spTgt spid="18"/>
                                        </p:tgtEl>
                                      </p:cBhvr>
                                    </p:animEffect>
                                  </p:childTnLst>
                                </p:cTn>
                              </p:par>
                              <p:par>
                                <p:cTn id="87" presetID="55" presetClass="entr" presetSubtype="0" fill="hold" grpId="0" nodeType="withEffect">
                                  <p:stCondLst>
                                    <p:cond delay="200"/>
                                  </p:stCondLst>
                                  <p:childTnLst>
                                    <p:set>
                                      <p:cBhvr>
                                        <p:cTn id="88" dur="1" fill="hold">
                                          <p:stCondLst>
                                            <p:cond delay="0"/>
                                          </p:stCondLst>
                                        </p:cTn>
                                        <p:tgtEl>
                                          <p:spTgt spid="8"/>
                                        </p:tgtEl>
                                        <p:attrNameLst>
                                          <p:attrName>style.visibility</p:attrName>
                                        </p:attrNameLst>
                                      </p:cBhvr>
                                      <p:to>
                                        <p:strVal val="visible"/>
                                      </p:to>
                                    </p:set>
                                    <p:anim calcmode="lin" valueType="num">
                                      <p:cBhvr>
                                        <p:cTn id="89" dur="500" fill="hold"/>
                                        <p:tgtEl>
                                          <p:spTgt spid="8"/>
                                        </p:tgtEl>
                                        <p:attrNameLst>
                                          <p:attrName>ppt_w</p:attrName>
                                        </p:attrNameLst>
                                      </p:cBhvr>
                                      <p:tavLst>
                                        <p:tav tm="0">
                                          <p:val>
                                            <p:strVal val="#ppt_w*0.70"/>
                                          </p:val>
                                        </p:tav>
                                        <p:tav tm="100000">
                                          <p:val>
                                            <p:strVal val="#ppt_w"/>
                                          </p:val>
                                        </p:tav>
                                      </p:tavLst>
                                    </p:anim>
                                    <p:anim calcmode="lin" valueType="num">
                                      <p:cBhvr>
                                        <p:cTn id="90" dur="500" fill="hold"/>
                                        <p:tgtEl>
                                          <p:spTgt spid="8"/>
                                        </p:tgtEl>
                                        <p:attrNameLst>
                                          <p:attrName>ppt_h</p:attrName>
                                        </p:attrNameLst>
                                      </p:cBhvr>
                                      <p:tavLst>
                                        <p:tav tm="0">
                                          <p:val>
                                            <p:strVal val="#ppt_h"/>
                                          </p:val>
                                        </p:tav>
                                        <p:tav tm="100000">
                                          <p:val>
                                            <p:strVal val="#ppt_h"/>
                                          </p:val>
                                        </p:tav>
                                      </p:tavLst>
                                    </p:anim>
                                    <p:animEffect transition="in" filter="fade">
                                      <p:cBhvr>
                                        <p:cTn id="91" dur="500"/>
                                        <p:tgtEl>
                                          <p:spTgt spid="8"/>
                                        </p:tgtEl>
                                      </p:cBhvr>
                                    </p:animEffect>
                                  </p:childTnLst>
                                </p:cTn>
                              </p:par>
                              <p:par>
                                <p:cTn id="92" presetID="55" presetClass="entr" presetSubtype="0" fill="hold" grpId="0" nodeType="withEffect">
                                  <p:stCondLst>
                                    <p:cond delay="200"/>
                                  </p:stCondLst>
                                  <p:childTnLst>
                                    <p:set>
                                      <p:cBhvr>
                                        <p:cTn id="93" dur="1" fill="hold">
                                          <p:stCondLst>
                                            <p:cond delay="0"/>
                                          </p:stCondLst>
                                        </p:cTn>
                                        <p:tgtEl>
                                          <p:spTgt spid="17"/>
                                        </p:tgtEl>
                                        <p:attrNameLst>
                                          <p:attrName>style.visibility</p:attrName>
                                        </p:attrNameLst>
                                      </p:cBhvr>
                                      <p:to>
                                        <p:strVal val="visible"/>
                                      </p:to>
                                    </p:set>
                                    <p:anim calcmode="lin" valueType="num">
                                      <p:cBhvr>
                                        <p:cTn id="94" dur="500" fill="hold"/>
                                        <p:tgtEl>
                                          <p:spTgt spid="17"/>
                                        </p:tgtEl>
                                        <p:attrNameLst>
                                          <p:attrName>ppt_w</p:attrName>
                                        </p:attrNameLst>
                                      </p:cBhvr>
                                      <p:tavLst>
                                        <p:tav tm="0">
                                          <p:val>
                                            <p:strVal val="#ppt_w*0.70"/>
                                          </p:val>
                                        </p:tav>
                                        <p:tav tm="100000">
                                          <p:val>
                                            <p:strVal val="#ppt_w"/>
                                          </p:val>
                                        </p:tav>
                                      </p:tavLst>
                                    </p:anim>
                                    <p:anim calcmode="lin" valueType="num">
                                      <p:cBhvr>
                                        <p:cTn id="95" dur="500" fill="hold"/>
                                        <p:tgtEl>
                                          <p:spTgt spid="17"/>
                                        </p:tgtEl>
                                        <p:attrNameLst>
                                          <p:attrName>ppt_h</p:attrName>
                                        </p:attrNameLst>
                                      </p:cBhvr>
                                      <p:tavLst>
                                        <p:tav tm="0">
                                          <p:val>
                                            <p:strVal val="#ppt_h"/>
                                          </p:val>
                                        </p:tav>
                                        <p:tav tm="100000">
                                          <p:val>
                                            <p:strVal val="#ppt_h"/>
                                          </p:val>
                                        </p:tav>
                                      </p:tavLst>
                                    </p:anim>
                                    <p:animEffect transition="in" filter="fade">
                                      <p:cBhvr>
                                        <p:cTn id="96" dur="500"/>
                                        <p:tgtEl>
                                          <p:spTgt spid="17"/>
                                        </p:tgtEl>
                                      </p:cBhvr>
                                    </p:animEffect>
                                  </p:childTnLst>
                                </p:cTn>
                              </p:par>
                              <p:par>
                                <p:cTn id="97" presetID="55" presetClass="entr" presetSubtype="0" fill="hold" grpId="0" nodeType="withEffect">
                                  <p:stCondLst>
                                    <p:cond delay="400"/>
                                  </p:stCondLst>
                                  <p:childTnLst>
                                    <p:set>
                                      <p:cBhvr>
                                        <p:cTn id="98" dur="1" fill="hold">
                                          <p:stCondLst>
                                            <p:cond delay="0"/>
                                          </p:stCondLst>
                                        </p:cTn>
                                        <p:tgtEl>
                                          <p:spTgt spid="9"/>
                                        </p:tgtEl>
                                        <p:attrNameLst>
                                          <p:attrName>style.visibility</p:attrName>
                                        </p:attrNameLst>
                                      </p:cBhvr>
                                      <p:to>
                                        <p:strVal val="visible"/>
                                      </p:to>
                                    </p:set>
                                    <p:anim calcmode="lin" valueType="num">
                                      <p:cBhvr>
                                        <p:cTn id="99" dur="500" fill="hold"/>
                                        <p:tgtEl>
                                          <p:spTgt spid="9"/>
                                        </p:tgtEl>
                                        <p:attrNameLst>
                                          <p:attrName>ppt_w</p:attrName>
                                        </p:attrNameLst>
                                      </p:cBhvr>
                                      <p:tavLst>
                                        <p:tav tm="0">
                                          <p:val>
                                            <p:strVal val="#ppt_w*0.70"/>
                                          </p:val>
                                        </p:tav>
                                        <p:tav tm="100000">
                                          <p:val>
                                            <p:strVal val="#ppt_w"/>
                                          </p:val>
                                        </p:tav>
                                      </p:tavLst>
                                    </p:anim>
                                    <p:anim calcmode="lin" valueType="num">
                                      <p:cBhvr>
                                        <p:cTn id="100" dur="500" fill="hold"/>
                                        <p:tgtEl>
                                          <p:spTgt spid="9"/>
                                        </p:tgtEl>
                                        <p:attrNameLst>
                                          <p:attrName>ppt_h</p:attrName>
                                        </p:attrNameLst>
                                      </p:cBhvr>
                                      <p:tavLst>
                                        <p:tav tm="0">
                                          <p:val>
                                            <p:strVal val="#ppt_h"/>
                                          </p:val>
                                        </p:tav>
                                        <p:tav tm="100000">
                                          <p:val>
                                            <p:strVal val="#ppt_h"/>
                                          </p:val>
                                        </p:tav>
                                      </p:tavLst>
                                    </p:anim>
                                    <p:animEffect transition="in" filter="fade">
                                      <p:cBhvr>
                                        <p:cTn id="101" dur="500"/>
                                        <p:tgtEl>
                                          <p:spTgt spid="9"/>
                                        </p:tgtEl>
                                      </p:cBhvr>
                                    </p:animEffect>
                                  </p:childTnLst>
                                </p:cTn>
                              </p:par>
                              <p:par>
                                <p:cTn id="102" presetID="55" presetClass="entr" presetSubtype="0" fill="hold" grpId="0" nodeType="withEffect">
                                  <p:stCondLst>
                                    <p:cond delay="400"/>
                                  </p:stCondLst>
                                  <p:childTnLst>
                                    <p:set>
                                      <p:cBhvr>
                                        <p:cTn id="103" dur="1" fill="hold">
                                          <p:stCondLst>
                                            <p:cond delay="0"/>
                                          </p:stCondLst>
                                        </p:cTn>
                                        <p:tgtEl>
                                          <p:spTgt spid="16"/>
                                        </p:tgtEl>
                                        <p:attrNameLst>
                                          <p:attrName>style.visibility</p:attrName>
                                        </p:attrNameLst>
                                      </p:cBhvr>
                                      <p:to>
                                        <p:strVal val="visible"/>
                                      </p:to>
                                    </p:set>
                                    <p:anim calcmode="lin" valueType="num">
                                      <p:cBhvr>
                                        <p:cTn id="104" dur="500" fill="hold"/>
                                        <p:tgtEl>
                                          <p:spTgt spid="16"/>
                                        </p:tgtEl>
                                        <p:attrNameLst>
                                          <p:attrName>ppt_w</p:attrName>
                                        </p:attrNameLst>
                                      </p:cBhvr>
                                      <p:tavLst>
                                        <p:tav tm="0">
                                          <p:val>
                                            <p:strVal val="#ppt_w*0.70"/>
                                          </p:val>
                                        </p:tav>
                                        <p:tav tm="100000">
                                          <p:val>
                                            <p:strVal val="#ppt_w"/>
                                          </p:val>
                                        </p:tav>
                                      </p:tavLst>
                                    </p:anim>
                                    <p:anim calcmode="lin" valueType="num">
                                      <p:cBhvr>
                                        <p:cTn id="105" dur="500" fill="hold"/>
                                        <p:tgtEl>
                                          <p:spTgt spid="16"/>
                                        </p:tgtEl>
                                        <p:attrNameLst>
                                          <p:attrName>ppt_h</p:attrName>
                                        </p:attrNameLst>
                                      </p:cBhvr>
                                      <p:tavLst>
                                        <p:tav tm="0">
                                          <p:val>
                                            <p:strVal val="#ppt_h"/>
                                          </p:val>
                                        </p:tav>
                                        <p:tav tm="100000">
                                          <p:val>
                                            <p:strVal val="#ppt_h"/>
                                          </p:val>
                                        </p:tav>
                                      </p:tavLst>
                                    </p:anim>
                                    <p:animEffect transition="in" filter="fade">
                                      <p:cBhvr>
                                        <p:cTn id="106" dur="500"/>
                                        <p:tgtEl>
                                          <p:spTgt spid="16"/>
                                        </p:tgtEl>
                                      </p:cBhvr>
                                    </p:animEffect>
                                  </p:childTnLst>
                                </p:cTn>
                              </p:par>
                              <p:par>
                                <p:cTn id="107" presetID="55" presetClass="entr" presetSubtype="0" fill="hold" grpId="0" nodeType="withEffect">
                                  <p:stCondLst>
                                    <p:cond delay="600"/>
                                  </p:stCondLst>
                                  <p:childTnLst>
                                    <p:set>
                                      <p:cBhvr>
                                        <p:cTn id="108" dur="1" fill="hold">
                                          <p:stCondLst>
                                            <p:cond delay="0"/>
                                          </p:stCondLst>
                                        </p:cTn>
                                        <p:tgtEl>
                                          <p:spTgt spid="12"/>
                                        </p:tgtEl>
                                        <p:attrNameLst>
                                          <p:attrName>style.visibility</p:attrName>
                                        </p:attrNameLst>
                                      </p:cBhvr>
                                      <p:to>
                                        <p:strVal val="visible"/>
                                      </p:to>
                                    </p:set>
                                    <p:anim calcmode="lin" valueType="num">
                                      <p:cBhvr>
                                        <p:cTn id="109" dur="500" fill="hold"/>
                                        <p:tgtEl>
                                          <p:spTgt spid="12"/>
                                        </p:tgtEl>
                                        <p:attrNameLst>
                                          <p:attrName>ppt_w</p:attrName>
                                        </p:attrNameLst>
                                      </p:cBhvr>
                                      <p:tavLst>
                                        <p:tav tm="0">
                                          <p:val>
                                            <p:strVal val="#ppt_w*0.70"/>
                                          </p:val>
                                        </p:tav>
                                        <p:tav tm="100000">
                                          <p:val>
                                            <p:strVal val="#ppt_w"/>
                                          </p:val>
                                        </p:tav>
                                      </p:tavLst>
                                    </p:anim>
                                    <p:anim calcmode="lin" valueType="num">
                                      <p:cBhvr>
                                        <p:cTn id="110" dur="500" fill="hold"/>
                                        <p:tgtEl>
                                          <p:spTgt spid="12"/>
                                        </p:tgtEl>
                                        <p:attrNameLst>
                                          <p:attrName>ppt_h</p:attrName>
                                        </p:attrNameLst>
                                      </p:cBhvr>
                                      <p:tavLst>
                                        <p:tav tm="0">
                                          <p:val>
                                            <p:strVal val="#ppt_h"/>
                                          </p:val>
                                        </p:tav>
                                        <p:tav tm="100000">
                                          <p:val>
                                            <p:strVal val="#ppt_h"/>
                                          </p:val>
                                        </p:tav>
                                      </p:tavLst>
                                    </p:anim>
                                    <p:animEffect transition="in" filter="fade">
                                      <p:cBhvr>
                                        <p:cTn id="111" dur="500"/>
                                        <p:tgtEl>
                                          <p:spTgt spid="12"/>
                                        </p:tgtEl>
                                      </p:cBhvr>
                                    </p:animEffect>
                                  </p:childTnLst>
                                </p:cTn>
                              </p:par>
                              <p:par>
                                <p:cTn id="112" presetID="55" presetClass="entr" presetSubtype="0" fill="hold" grpId="0" nodeType="withEffect">
                                  <p:stCondLst>
                                    <p:cond delay="600"/>
                                  </p:stCondLst>
                                  <p:childTnLst>
                                    <p:set>
                                      <p:cBhvr>
                                        <p:cTn id="113" dur="1" fill="hold">
                                          <p:stCondLst>
                                            <p:cond delay="0"/>
                                          </p:stCondLst>
                                        </p:cTn>
                                        <p:tgtEl>
                                          <p:spTgt spid="15"/>
                                        </p:tgtEl>
                                        <p:attrNameLst>
                                          <p:attrName>style.visibility</p:attrName>
                                        </p:attrNameLst>
                                      </p:cBhvr>
                                      <p:to>
                                        <p:strVal val="visible"/>
                                      </p:to>
                                    </p:set>
                                    <p:anim calcmode="lin" valueType="num">
                                      <p:cBhvr>
                                        <p:cTn id="114" dur="500" fill="hold"/>
                                        <p:tgtEl>
                                          <p:spTgt spid="15"/>
                                        </p:tgtEl>
                                        <p:attrNameLst>
                                          <p:attrName>ppt_w</p:attrName>
                                        </p:attrNameLst>
                                      </p:cBhvr>
                                      <p:tavLst>
                                        <p:tav tm="0">
                                          <p:val>
                                            <p:strVal val="#ppt_w*0.70"/>
                                          </p:val>
                                        </p:tav>
                                        <p:tav tm="100000">
                                          <p:val>
                                            <p:strVal val="#ppt_w"/>
                                          </p:val>
                                        </p:tav>
                                      </p:tavLst>
                                    </p:anim>
                                    <p:anim calcmode="lin" valueType="num">
                                      <p:cBhvr>
                                        <p:cTn id="115" dur="500" fill="hold"/>
                                        <p:tgtEl>
                                          <p:spTgt spid="15"/>
                                        </p:tgtEl>
                                        <p:attrNameLst>
                                          <p:attrName>ppt_h</p:attrName>
                                        </p:attrNameLst>
                                      </p:cBhvr>
                                      <p:tavLst>
                                        <p:tav tm="0">
                                          <p:val>
                                            <p:strVal val="#ppt_h"/>
                                          </p:val>
                                        </p:tav>
                                        <p:tav tm="100000">
                                          <p:val>
                                            <p:strVal val="#ppt_h"/>
                                          </p:val>
                                        </p:tav>
                                      </p:tavLst>
                                    </p:anim>
                                    <p:animEffect transition="in" filter="fade">
                                      <p:cBhvr>
                                        <p:cTn id="116" dur="500"/>
                                        <p:tgtEl>
                                          <p:spTgt spid="15"/>
                                        </p:tgtEl>
                                      </p:cBhvr>
                                    </p:animEffect>
                                  </p:childTnLst>
                                </p:cTn>
                              </p:par>
                              <p:par>
                                <p:cTn id="117" presetID="55" presetClass="entr" presetSubtype="0" fill="hold" grpId="0" nodeType="withEffect">
                                  <p:stCondLst>
                                    <p:cond delay="80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strVal val="#ppt_w*0.70"/>
                                          </p:val>
                                        </p:tav>
                                        <p:tav tm="100000">
                                          <p:val>
                                            <p:strVal val="#ppt_w"/>
                                          </p:val>
                                        </p:tav>
                                      </p:tavLst>
                                    </p:anim>
                                    <p:anim calcmode="lin" valueType="num">
                                      <p:cBhvr>
                                        <p:cTn id="120" dur="500" fill="hold"/>
                                        <p:tgtEl>
                                          <p:spTgt spid="13"/>
                                        </p:tgtEl>
                                        <p:attrNameLst>
                                          <p:attrName>ppt_h</p:attrName>
                                        </p:attrNameLst>
                                      </p:cBhvr>
                                      <p:tavLst>
                                        <p:tav tm="0">
                                          <p:val>
                                            <p:strVal val="#ppt_h"/>
                                          </p:val>
                                        </p:tav>
                                        <p:tav tm="100000">
                                          <p:val>
                                            <p:strVal val="#ppt_h"/>
                                          </p:val>
                                        </p:tav>
                                      </p:tavLst>
                                    </p:anim>
                                    <p:animEffect transition="in" filter="fade">
                                      <p:cBhvr>
                                        <p:cTn id="121" dur="500"/>
                                        <p:tgtEl>
                                          <p:spTgt spid="13"/>
                                        </p:tgtEl>
                                      </p:cBhvr>
                                    </p:animEffect>
                                  </p:childTnLst>
                                </p:cTn>
                              </p:par>
                              <p:par>
                                <p:cTn id="122" presetID="55" presetClass="entr" presetSubtype="0" fill="hold" grpId="0" nodeType="withEffect">
                                  <p:stCondLst>
                                    <p:cond delay="800"/>
                                  </p:stCondLst>
                                  <p:childTnLst>
                                    <p:set>
                                      <p:cBhvr>
                                        <p:cTn id="123" dur="1" fill="hold">
                                          <p:stCondLst>
                                            <p:cond delay="0"/>
                                          </p:stCondLst>
                                        </p:cTn>
                                        <p:tgtEl>
                                          <p:spTgt spid="14"/>
                                        </p:tgtEl>
                                        <p:attrNameLst>
                                          <p:attrName>style.visibility</p:attrName>
                                        </p:attrNameLst>
                                      </p:cBhvr>
                                      <p:to>
                                        <p:strVal val="visible"/>
                                      </p:to>
                                    </p:set>
                                    <p:anim calcmode="lin" valueType="num">
                                      <p:cBhvr>
                                        <p:cTn id="124" dur="500" fill="hold"/>
                                        <p:tgtEl>
                                          <p:spTgt spid="14"/>
                                        </p:tgtEl>
                                        <p:attrNameLst>
                                          <p:attrName>ppt_w</p:attrName>
                                        </p:attrNameLst>
                                      </p:cBhvr>
                                      <p:tavLst>
                                        <p:tav tm="0">
                                          <p:val>
                                            <p:strVal val="#ppt_w*0.70"/>
                                          </p:val>
                                        </p:tav>
                                        <p:tav tm="100000">
                                          <p:val>
                                            <p:strVal val="#ppt_w"/>
                                          </p:val>
                                        </p:tav>
                                      </p:tavLst>
                                    </p:anim>
                                    <p:anim calcmode="lin" valueType="num">
                                      <p:cBhvr>
                                        <p:cTn id="125" dur="500" fill="hold"/>
                                        <p:tgtEl>
                                          <p:spTgt spid="14"/>
                                        </p:tgtEl>
                                        <p:attrNameLst>
                                          <p:attrName>ppt_h</p:attrName>
                                        </p:attrNameLst>
                                      </p:cBhvr>
                                      <p:tavLst>
                                        <p:tav tm="0">
                                          <p:val>
                                            <p:strVal val="#ppt_h"/>
                                          </p:val>
                                        </p:tav>
                                        <p:tav tm="100000">
                                          <p:val>
                                            <p:strVal val="#ppt_h"/>
                                          </p:val>
                                        </p:tav>
                                      </p:tavLst>
                                    </p:anim>
                                    <p:animEffect transition="in" filter="fade">
                                      <p:cBhvr>
                                        <p:cTn id="126" dur="500"/>
                                        <p:tgtEl>
                                          <p:spTgt spid="14"/>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barn(inVertical)">
                                      <p:cBhvr>
                                        <p:cTn id="131" dur="500"/>
                                        <p:tgtEl>
                                          <p:spTgt spid="49"/>
                                        </p:tgtEl>
                                      </p:cBhvr>
                                    </p:animEffect>
                                  </p:childTnLst>
                                </p:cTn>
                              </p:par>
                            </p:childTnLst>
                          </p:cTn>
                        </p:par>
                        <p:par>
                          <p:cTn id="132" fill="hold">
                            <p:stCondLst>
                              <p:cond delay="500"/>
                            </p:stCondLst>
                            <p:childTnLst>
                              <p:par>
                                <p:cTn id="133" presetID="16" presetClass="entr" presetSubtype="37" fill="hold" grpId="0" nodeType="after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barn(outVertical)">
                                      <p:cBhvr>
                                        <p:cTn id="13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9"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Freeform 9"/>
          <p:cNvSpPr/>
          <p:nvPr/>
        </p:nvSpPr>
        <p:spPr bwMode="auto">
          <a:xfrm>
            <a:off x="191845" y="1484785"/>
            <a:ext cx="11808310" cy="746330"/>
          </a:xfrm>
          <a:custGeom>
            <a:avLst/>
            <a:gdLst>
              <a:gd name="T0" fmla="*/ 2 w 4909"/>
              <a:gd name="T1" fmla="*/ 0 h 310"/>
              <a:gd name="T2" fmla="*/ 609 w 4909"/>
              <a:gd name="T3" fmla="*/ 115 h 310"/>
              <a:gd name="T4" fmla="*/ 1222 w 4909"/>
              <a:gd name="T5" fmla="*/ 195 h 310"/>
              <a:gd name="T6" fmla="*/ 1838 w 4909"/>
              <a:gd name="T7" fmla="*/ 245 h 310"/>
              <a:gd name="T8" fmla="*/ 2456 w 4909"/>
              <a:gd name="T9" fmla="*/ 264 h 310"/>
              <a:gd name="T10" fmla="*/ 3073 w 4909"/>
              <a:gd name="T11" fmla="*/ 252 h 310"/>
              <a:gd name="T12" fmla="*/ 3382 w 4909"/>
              <a:gd name="T13" fmla="*/ 233 h 310"/>
              <a:gd name="T14" fmla="*/ 3535 w 4909"/>
              <a:gd name="T15" fmla="*/ 220 h 310"/>
              <a:gd name="T16" fmla="*/ 3689 w 4909"/>
              <a:gd name="T17" fmla="*/ 205 h 310"/>
              <a:gd name="T18" fmla="*/ 3996 w 4909"/>
              <a:gd name="T19" fmla="*/ 168 h 310"/>
              <a:gd name="T20" fmla="*/ 4302 w 4909"/>
              <a:gd name="T21" fmla="*/ 122 h 310"/>
              <a:gd name="T22" fmla="*/ 4606 w 4909"/>
              <a:gd name="T23" fmla="*/ 66 h 310"/>
              <a:gd name="T24" fmla="*/ 4757 w 4909"/>
              <a:gd name="T25" fmla="*/ 34 h 310"/>
              <a:gd name="T26" fmla="*/ 4908 w 4909"/>
              <a:gd name="T27" fmla="*/ 0 h 310"/>
              <a:gd name="T28" fmla="*/ 4909 w 4909"/>
              <a:gd name="T29" fmla="*/ 6 h 310"/>
              <a:gd name="T30" fmla="*/ 4760 w 4909"/>
              <a:gd name="T31" fmla="*/ 46 h 310"/>
              <a:gd name="T32" fmla="*/ 4609 w 4909"/>
              <a:gd name="T33" fmla="*/ 82 h 310"/>
              <a:gd name="T34" fmla="*/ 4306 w 4909"/>
              <a:gd name="T35" fmla="*/ 146 h 310"/>
              <a:gd name="T36" fmla="*/ 4001 w 4909"/>
              <a:gd name="T37" fmla="*/ 199 h 310"/>
              <a:gd name="T38" fmla="*/ 3693 w 4909"/>
              <a:gd name="T39" fmla="*/ 241 h 310"/>
              <a:gd name="T40" fmla="*/ 3075 w 4909"/>
              <a:gd name="T41" fmla="*/ 294 h 310"/>
              <a:gd name="T42" fmla="*/ 2455 w 4909"/>
              <a:gd name="T43" fmla="*/ 309 h 310"/>
              <a:gd name="T44" fmla="*/ 1836 w 4909"/>
              <a:gd name="T45" fmla="*/ 288 h 310"/>
              <a:gd name="T46" fmla="*/ 1218 w 4909"/>
              <a:gd name="T47" fmla="*/ 231 h 310"/>
              <a:gd name="T48" fmla="*/ 605 w 4909"/>
              <a:gd name="T49" fmla="*/ 140 h 310"/>
              <a:gd name="T50" fmla="*/ 301 w 4909"/>
              <a:gd name="T51" fmla="*/ 79 h 310"/>
              <a:gd name="T52" fmla="*/ 150 w 4909"/>
              <a:gd name="T53" fmla="*/ 45 h 310"/>
              <a:gd name="T54" fmla="*/ 0 w 4909"/>
              <a:gd name="T55" fmla="*/ 6 h 310"/>
              <a:gd name="T56" fmla="*/ 2 w 4909"/>
              <a:gd name="T5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09" h="310">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5" name="组合 4"/>
          <p:cNvGrpSpPr/>
          <p:nvPr/>
        </p:nvGrpSpPr>
        <p:grpSpPr>
          <a:xfrm>
            <a:off x="1571531" y="1653654"/>
            <a:ext cx="2047641" cy="3024587"/>
            <a:chOff x="2199451" y="1956643"/>
            <a:chExt cx="2047641" cy="3024587"/>
          </a:xfrm>
          <a:solidFill>
            <a:schemeClr val="accent5">
              <a:lumMod val="60000"/>
              <a:lumOff val="40000"/>
            </a:schemeClr>
          </a:solidFill>
        </p:grpSpPr>
        <p:grpSp>
          <p:nvGrpSpPr>
            <p:cNvPr id="6" name="组合 5"/>
            <p:cNvGrpSpPr/>
            <p:nvPr/>
          </p:nvGrpSpPr>
          <p:grpSpPr>
            <a:xfrm>
              <a:off x="2199451" y="1956643"/>
              <a:ext cx="2047641" cy="3024587"/>
              <a:chOff x="2199451" y="1956643"/>
              <a:chExt cx="2047641" cy="3024587"/>
            </a:xfrm>
            <a:grpFill/>
          </p:grpSpPr>
          <p:sp>
            <p:nvSpPr>
              <p:cNvPr id="12" name="Freeform 7"/>
              <p:cNvSpPr>
                <a:spLocks noEditPoints="1"/>
              </p:cNvSpPr>
              <p:nvPr/>
            </p:nvSpPr>
            <p:spPr bwMode="auto">
              <a:xfrm>
                <a:off x="2199451" y="2637324"/>
                <a:ext cx="2047641" cy="2343906"/>
              </a:xfrm>
              <a:custGeom>
                <a:avLst/>
                <a:gdLst>
                  <a:gd name="T0" fmla="*/ 123 w 696"/>
                  <a:gd name="T1" fmla="*/ 224 h 796"/>
                  <a:gd name="T2" fmla="*/ 123 w 696"/>
                  <a:gd name="T3" fmla="*/ 673 h 796"/>
                  <a:gd name="T4" fmla="*/ 572 w 696"/>
                  <a:gd name="T5" fmla="*/ 673 h 796"/>
                  <a:gd name="T6" fmla="*/ 572 w 696"/>
                  <a:gd name="T7" fmla="*/ 224 h 796"/>
                  <a:gd name="T8" fmla="*/ 348 w 696"/>
                  <a:gd name="T9" fmla="*/ 0 h 796"/>
                  <a:gd name="T10" fmla="*/ 123 w 696"/>
                  <a:gd name="T11" fmla="*/ 224 h 796"/>
                  <a:gd name="T12" fmla="*/ 361 w 696"/>
                  <a:gd name="T13" fmla="*/ 101 h 796"/>
                  <a:gd name="T14" fmla="*/ 328 w 696"/>
                  <a:gd name="T15" fmla="*/ 101 h 796"/>
                  <a:gd name="T16" fmla="*/ 328 w 696"/>
                  <a:gd name="T17" fmla="*/ 67 h 796"/>
                  <a:gd name="T18" fmla="*/ 361 w 696"/>
                  <a:gd name="T19" fmla="*/ 67 h 796"/>
                  <a:gd name="T20" fmla="*/ 361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 name="Freeform 10"/>
              <p:cNvSpPr/>
              <p:nvPr/>
            </p:nvSpPr>
            <p:spPr bwMode="auto">
              <a:xfrm>
                <a:off x="2947689" y="1956643"/>
                <a:ext cx="529468" cy="988673"/>
              </a:xfrm>
              <a:custGeom>
                <a:avLst/>
                <a:gdLst>
                  <a:gd name="T0" fmla="*/ 107 w 188"/>
                  <a:gd name="T1" fmla="*/ 336 h 351"/>
                  <a:gd name="T2" fmla="*/ 179 w 188"/>
                  <a:gd name="T3" fmla="*/ 161 h 351"/>
                  <a:gd name="T4" fmla="*/ 129 w 188"/>
                  <a:gd name="T5" fmla="*/ 20 h 351"/>
                  <a:gd name="T6" fmla="*/ 10 w 188"/>
                  <a:gd name="T7" fmla="*/ 91 h 351"/>
                  <a:gd name="T8" fmla="*/ 61 w 188"/>
                  <a:gd name="T9" fmla="*/ 279 h 351"/>
                  <a:gd name="T10" fmla="*/ 85 w 188"/>
                  <a:gd name="T11" fmla="*/ 260 h 351"/>
                  <a:gd name="T12" fmla="*/ 34 w 188"/>
                  <a:gd name="T13" fmla="*/ 120 h 351"/>
                  <a:gd name="T14" fmla="*/ 51 w 188"/>
                  <a:gd name="T15" fmla="*/ 54 h 351"/>
                  <a:gd name="T16" fmla="*/ 123 w 188"/>
                  <a:gd name="T17" fmla="*/ 51 h 351"/>
                  <a:gd name="T18" fmla="*/ 150 w 188"/>
                  <a:gd name="T19" fmla="*/ 185 h 351"/>
                  <a:gd name="T20" fmla="*/ 90 w 188"/>
                  <a:gd name="T21" fmla="*/ 322 h 351"/>
                  <a:gd name="T22" fmla="*/ 107 w 188"/>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51">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 name="矩形 6"/>
            <p:cNvSpPr/>
            <p:nvPr/>
          </p:nvSpPr>
          <p:spPr>
            <a:xfrm>
              <a:off x="2720571" y="2960821"/>
              <a:ext cx="1005403"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3200" dirty="0">
                  <a:solidFill>
                    <a:schemeClr val="bg1"/>
                  </a:solidFill>
                  <a:latin typeface="华文新魏" panose="02010800040101010101" pitchFamily="2" charset="-122"/>
                  <a:ea typeface="华文新魏" panose="02010800040101010101" pitchFamily="2" charset="-122"/>
                  <a:cs typeface="Arial" panose="020B0604020202020204" pitchFamily="34" charset="0"/>
                </a:rPr>
                <a:t>微博</a:t>
              </a:r>
              <a:endParaRPr lang="zh-CN" altLang="en-US" sz="11500"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sp>
          <p:nvSpPr>
            <p:cNvPr id="8" name="任意多边形 7"/>
            <p:cNvSpPr/>
            <p:nvPr/>
          </p:nvSpPr>
          <p:spPr>
            <a:xfrm>
              <a:off x="2595352" y="3545596"/>
              <a:ext cx="1241712" cy="0"/>
            </a:xfrm>
            <a:custGeom>
              <a:avLst/>
              <a:gdLst>
                <a:gd name="connsiteX0" fmla="*/ 0 w 1028700"/>
                <a:gd name="connsiteY0" fmla="*/ 0 h 0"/>
                <a:gd name="connsiteX1" fmla="*/ 1028700 w 1028700"/>
                <a:gd name="connsiteY1" fmla="*/ 0 h 0"/>
                <a:gd name="connsiteX0-1" fmla="*/ 0 w 8935"/>
                <a:gd name="connsiteY0-2" fmla="*/ 2382 h 0"/>
                <a:gd name="connsiteX1-3" fmla="*/ 8935 w 8935"/>
                <a:gd name="connsiteY1-4" fmla="*/ 0 h 0"/>
              </a:gdLst>
              <a:ahLst/>
              <a:cxnLst>
                <a:cxn ang="0">
                  <a:pos x="connsiteX0-1" y="connsiteY0-2"/>
                </a:cxn>
                <a:cxn ang="0">
                  <a:pos x="connsiteX1-3" y="connsiteY1-4"/>
                </a:cxn>
              </a:cxnLst>
              <a:rect l="l" t="t" r="r" b="b"/>
              <a:pathLst>
                <a:path w="8935">
                  <a:moveTo>
                    <a:pt x="0" y="2382"/>
                  </a:moveTo>
                  <a:cubicBezTo>
                    <a:pt x="3333" y="2382"/>
                    <a:pt x="5602" y="0"/>
                    <a:pt x="8935" y="0"/>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 name="矩形 8"/>
            <p:cNvSpPr/>
            <p:nvPr/>
          </p:nvSpPr>
          <p:spPr>
            <a:xfrm>
              <a:off x="2278782" y="3607335"/>
              <a:ext cx="1872207" cy="923330"/>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发起</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话题</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Vlog</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主题，代言人有偿帮宣</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019794" y="1841753"/>
            <a:ext cx="2029134" cy="3315440"/>
            <a:chOff x="4371720" y="2098188"/>
            <a:chExt cx="1674953" cy="2517793"/>
          </a:xfrm>
          <a:solidFill>
            <a:schemeClr val="accent3">
              <a:lumMod val="40000"/>
              <a:lumOff val="60000"/>
            </a:schemeClr>
          </a:solidFill>
        </p:grpSpPr>
        <p:sp>
          <p:nvSpPr>
            <p:cNvPr id="15" name="Freeform 8"/>
            <p:cNvSpPr>
              <a:spLocks noEditPoints="1"/>
            </p:cNvSpPr>
            <p:nvPr/>
          </p:nvSpPr>
          <p:spPr bwMode="auto">
            <a:xfrm>
              <a:off x="4371720" y="2696540"/>
              <a:ext cx="1674953" cy="1919441"/>
            </a:xfrm>
            <a:custGeom>
              <a:avLst/>
              <a:gdLst>
                <a:gd name="T0" fmla="*/ 572 w 696"/>
                <a:gd name="T1" fmla="*/ 225 h 797"/>
                <a:gd name="T2" fmla="*/ 572 w 696"/>
                <a:gd name="T3" fmla="*/ 673 h 797"/>
                <a:gd name="T4" fmla="*/ 123 w 696"/>
                <a:gd name="T5" fmla="*/ 673 h 797"/>
                <a:gd name="T6" fmla="*/ 123 w 696"/>
                <a:gd name="T7" fmla="*/ 225 h 797"/>
                <a:gd name="T8" fmla="*/ 348 w 696"/>
                <a:gd name="T9" fmla="*/ 0 h 797"/>
                <a:gd name="T10" fmla="*/ 572 w 696"/>
                <a:gd name="T11" fmla="*/ 225 h 797"/>
                <a:gd name="T12" fmla="*/ 334 w 696"/>
                <a:gd name="T13" fmla="*/ 101 h 797"/>
                <a:gd name="T14" fmla="*/ 368 w 696"/>
                <a:gd name="T15" fmla="*/ 101 h 797"/>
                <a:gd name="T16" fmla="*/ 368 w 696"/>
                <a:gd name="T17" fmla="*/ 68 h 797"/>
                <a:gd name="T18" fmla="*/ 334 w 696"/>
                <a:gd name="T19" fmla="*/ 68 h 797"/>
                <a:gd name="T20" fmla="*/ 334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572" y="225"/>
                  </a:moveTo>
                  <a:cubicBezTo>
                    <a:pt x="696" y="348"/>
                    <a:pt x="696" y="549"/>
                    <a:pt x="572" y="673"/>
                  </a:cubicBezTo>
                  <a:cubicBezTo>
                    <a:pt x="448" y="797"/>
                    <a:pt x="247" y="797"/>
                    <a:pt x="123" y="673"/>
                  </a:cubicBezTo>
                  <a:cubicBezTo>
                    <a:pt x="0" y="549"/>
                    <a:pt x="0" y="348"/>
                    <a:pt x="123" y="225"/>
                  </a:cubicBezTo>
                  <a:cubicBezTo>
                    <a:pt x="348" y="0"/>
                    <a:pt x="348" y="0"/>
                    <a:pt x="348" y="0"/>
                  </a:cubicBezTo>
                  <a:lnTo>
                    <a:pt x="572" y="225"/>
                  </a:lnTo>
                  <a:close/>
                  <a:moveTo>
                    <a:pt x="334" y="101"/>
                  </a:moveTo>
                  <a:cubicBezTo>
                    <a:pt x="343" y="111"/>
                    <a:pt x="358" y="111"/>
                    <a:pt x="368" y="101"/>
                  </a:cubicBezTo>
                  <a:cubicBezTo>
                    <a:pt x="377" y="92"/>
                    <a:pt x="377" y="77"/>
                    <a:pt x="368" y="68"/>
                  </a:cubicBezTo>
                  <a:cubicBezTo>
                    <a:pt x="359" y="58"/>
                    <a:pt x="343" y="58"/>
                    <a:pt x="334" y="68"/>
                  </a:cubicBezTo>
                  <a:cubicBezTo>
                    <a:pt x="325" y="77"/>
                    <a:pt x="325" y="92"/>
                    <a:pt x="334" y="101"/>
                  </a:cubicBez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Freeform 12"/>
            <p:cNvSpPr/>
            <p:nvPr/>
          </p:nvSpPr>
          <p:spPr bwMode="auto">
            <a:xfrm>
              <a:off x="4974361" y="2098188"/>
              <a:ext cx="454661" cy="847128"/>
            </a:xfrm>
            <a:custGeom>
              <a:avLst/>
              <a:gdLst>
                <a:gd name="T0" fmla="*/ 108 w 189"/>
                <a:gd name="T1" fmla="*/ 335 h 351"/>
                <a:gd name="T2" fmla="*/ 180 w 189"/>
                <a:gd name="T3" fmla="*/ 161 h 351"/>
                <a:gd name="T4" fmla="*/ 129 w 189"/>
                <a:gd name="T5" fmla="*/ 19 h 351"/>
                <a:gd name="T6" fmla="*/ 11 w 189"/>
                <a:gd name="T7" fmla="*/ 90 h 351"/>
                <a:gd name="T8" fmla="*/ 56 w 189"/>
                <a:gd name="T9" fmla="*/ 269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1 h 351"/>
                <a:gd name="T22" fmla="*/ 108 w 189"/>
                <a:gd name="T23" fmla="*/ 33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5"/>
                  </a:moveTo>
                  <a:cubicBezTo>
                    <a:pt x="147" y="286"/>
                    <a:pt x="169" y="222"/>
                    <a:pt x="180" y="161"/>
                  </a:cubicBezTo>
                  <a:cubicBezTo>
                    <a:pt x="189" y="110"/>
                    <a:pt x="187" y="40"/>
                    <a:pt x="129" y="19"/>
                  </a:cubicBezTo>
                  <a:cubicBezTo>
                    <a:pt x="75" y="0"/>
                    <a:pt x="21" y="35"/>
                    <a:pt x="11" y="90"/>
                  </a:cubicBezTo>
                  <a:cubicBezTo>
                    <a:pt x="0" y="150"/>
                    <a:pt x="22" y="220"/>
                    <a:pt x="56" y="269"/>
                  </a:cubicBezTo>
                  <a:cubicBezTo>
                    <a:pt x="66" y="283"/>
                    <a:pt x="90" y="266"/>
                    <a:pt x="80" y="250"/>
                  </a:cubicBezTo>
                  <a:cubicBezTo>
                    <a:pt x="56" y="210"/>
                    <a:pt x="38" y="165"/>
                    <a:pt x="35" y="119"/>
                  </a:cubicBezTo>
                  <a:cubicBezTo>
                    <a:pt x="33" y="97"/>
                    <a:pt x="35" y="69"/>
                    <a:pt x="52" y="54"/>
                  </a:cubicBezTo>
                  <a:cubicBezTo>
                    <a:pt x="70" y="37"/>
                    <a:pt x="103" y="41"/>
                    <a:pt x="124" y="50"/>
                  </a:cubicBezTo>
                  <a:cubicBezTo>
                    <a:pt x="170" y="71"/>
                    <a:pt x="159" y="146"/>
                    <a:pt x="151" y="184"/>
                  </a:cubicBezTo>
                  <a:cubicBezTo>
                    <a:pt x="140" y="232"/>
                    <a:pt x="122" y="283"/>
                    <a:pt x="91" y="321"/>
                  </a:cubicBezTo>
                  <a:cubicBezTo>
                    <a:pt x="79" y="336"/>
                    <a:pt x="96" y="351"/>
                    <a:pt x="108" y="3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矩形 16"/>
            <p:cNvSpPr/>
            <p:nvPr/>
          </p:nvSpPr>
          <p:spPr>
            <a:xfrm>
              <a:off x="4414319" y="3454572"/>
              <a:ext cx="1574449" cy="911547"/>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联合</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女粉丝量多的微信公众号</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如</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黎贝卡的异想世界</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推送软文</a:t>
              </a:r>
            </a:p>
          </p:txBody>
        </p:sp>
      </p:grpSp>
      <p:grpSp>
        <p:nvGrpSpPr>
          <p:cNvPr id="21" name="组合 20"/>
          <p:cNvGrpSpPr/>
          <p:nvPr/>
        </p:nvGrpSpPr>
        <p:grpSpPr>
          <a:xfrm>
            <a:off x="6359789" y="1952313"/>
            <a:ext cx="1823648" cy="2844839"/>
            <a:chOff x="6359789" y="2113201"/>
            <a:chExt cx="1672808" cy="2589088"/>
          </a:xfrm>
          <a:solidFill>
            <a:schemeClr val="bg2">
              <a:lumMod val="75000"/>
            </a:schemeClr>
          </a:solidFill>
        </p:grpSpPr>
        <p:sp>
          <p:nvSpPr>
            <p:cNvPr id="22" name="Freeform 5"/>
            <p:cNvSpPr>
              <a:spLocks noEditPoints="1"/>
            </p:cNvSpPr>
            <p:nvPr/>
          </p:nvSpPr>
          <p:spPr bwMode="auto">
            <a:xfrm>
              <a:off x="6359789" y="2713696"/>
              <a:ext cx="1672808" cy="1988593"/>
            </a:xfrm>
            <a:custGeom>
              <a:avLst/>
              <a:gdLst>
                <a:gd name="T0" fmla="*/ 572 w 696"/>
                <a:gd name="T1" fmla="*/ 224 h 796"/>
                <a:gd name="T2" fmla="*/ 572 w 696"/>
                <a:gd name="T3" fmla="*/ 672 h 796"/>
                <a:gd name="T4" fmla="*/ 124 w 696"/>
                <a:gd name="T5" fmla="*/ 672 h 796"/>
                <a:gd name="T6" fmla="*/ 124 w 696"/>
                <a:gd name="T7" fmla="*/ 224 h 796"/>
                <a:gd name="T8" fmla="*/ 348 w 696"/>
                <a:gd name="T9" fmla="*/ 0 h 796"/>
                <a:gd name="T10" fmla="*/ 572 w 696"/>
                <a:gd name="T11" fmla="*/ 224 h 796"/>
                <a:gd name="T12" fmla="*/ 334 w 696"/>
                <a:gd name="T13" fmla="*/ 101 h 796"/>
                <a:gd name="T14" fmla="*/ 368 w 696"/>
                <a:gd name="T15" fmla="*/ 101 h 796"/>
                <a:gd name="T16" fmla="*/ 368 w 696"/>
                <a:gd name="T17" fmla="*/ 67 h 796"/>
                <a:gd name="T18" fmla="*/ 334 w 696"/>
                <a:gd name="T19" fmla="*/ 67 h 796"/>
                <a:gd name="T20" fmla="*/ 334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572" y="224"/>
                  </a:moveTo>
                  <a:cubicBezTo>
                    <a:pt x="696" y="348"/>
                    <a:pt x="696" y="548"/>
                    <a:pt x="572" y="672"/>
                  </a:cubicBezTo>
                  <a:cubicBezTo>
                    <a:pt x="448" y="796"/>
                    <a:pt x="247" y="796"/>
                    <a:pt x="124" y="672"/>
                  </a:cubicBezTo>
                  <a:cubicBezTo>
                    <a:pt x="0" y="548"/>
                    <a:pt x="0" y="348"/>
                    <a:pt x="124" y="224"/>
                  </a:cubicBezTo>
                  <a:cubicBezTo>
                    <a:pt x="348" y="0"/>
                    <a:pt x="348" y="0"/>
                    <a:pt x="348" y="0"/>
                  </a:cubicBezTo>
                  <a:lnTo>
                    <a:pt x="572" y="224"/>
                  </a:lnTo>
                  <a:close/>
                  <a:moveTo>
                    <a:pt x="334" y="101"/>
                  </a:moveTo>
                  <a:cubicBezTo>
                    <a:pt x="343" y="110"/>
                    <a:pt x="359" y="110"/>
                    <a:pt x="368" y="101"/>
                  </a:cubicBezTo>
                  <a:cubicBezTo>
                    <a:pt x="377" y="91"/>
                    <a:pt x="377" y="76"/>
                    <a:pt x="368" y="67"/>
                  </a:cubicBezTo>
                  <a:cubicBezTo>
                    <a:pt x="359" y="57"/>
                    <a:pt x="343" y="57"/>
                    <a:pt x="334" y="67"/>
                  </a:cubicBezTo>
                  <a:cubicBezTo>
                    <a:pt x="325" y="76"/>
                    <a:pt x="325" y="91"/>
                    <a:pt x="334" y="101"/>
                  </a:cubicBez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Freeform 13"/>
            <p:cNvSpPr/>
            <p:nvPr/>
          </p:nvSpPr>
          <p:spPr bwMode="auto">
            <a:xfrm>
              <a:off x="6962428" y="2113201"/>
              <a:ext cx="454661" cy="844983"/>
            </a:xfrm>
            <a:custGeom>
              <a:avLst/>
              <a:gdLst>
                <a:gd name="T0" fmla="*/ 108 w 189"/>
                <a:gd name="T1" fmla="*/ 336 h 351"/>
                <a:gd name="T2" fmla="*/ 180 w 189"/>
                <a:gd name="T3" fmla="*/ 161 h 351"/>
                <a:gd name="T4" fmla="*/ 129 w 189"/>
                <a:gd name="T5" fmla="*/ 19 h 351"/>
                <a:gd name="T6" fmla="*/ 11 w 189"/>
                <a:gd name="T7" fmla="*/ 90 h 351"/>
                <a:gd name="T8" fmla="*/ 56 w 189"/>
                <a:gd name="T9" fmla="*/ 270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6"/>
                    <a:pt x="169" y="222"/>
                    <a:pt x="180" y="161"/>
                  </a:cubicBezTo>
                  <a:cubicBezTo>
                    <a:pt x="189" y="110"/>
                    <a:pt x="187" y="40"/>
                    <a:pt x="129" y="19"/>
                  </a:cubicBezTo>
                  <a:cubicBezTo>
                    <a:pt x="75" y="0"/>
                    <a:pt x="21" y="35"/>
                    <a:pt x="11" y="90"/>
                  </a:cubicBezTo>
                  <a:cubicBezTo>
                    <a:pt x="0" y="150"/>
                    <a:pt x="20" y="222"/>
                    <a:pt x="56" y="270"/>
                  </a:cubicBezTo>
                  <a:cubicBezTo>
                    <a:pt x="69" y="286"/>
                    <a:pt x="88" y="262"/>
                    <a:pt x="80" y="250"/>
                  </a:cubicBezTo>
                  <a:cubicBezTo>
                    <a:pt x="53" y="212"/>
                    <a:pt x="38" y="166"/>
                    <a:pt x="35" y="119"/>
                  </a:cubicBezTo>
                  <a:cubicBezTo>
                    <a:pt x="33" y="98"/>
                    <a:pt x="35" y="70"/>
                    <a:pt x="52" y="54"/>
                  </a:cubicBezTo>
                  <a:cubicBezTo>
                    <a:pt x="70" y="37"/>
                    <a:pt x="103" y="41"/>
                    <a:pt x="124" y="50"/>
                  </a:cubicBezTo>
                  <a:cubicBezTo>
                    <a:pt x="170" y="71"/>
                    <a:pt x="159" y="146"/>
                    <a:pt x="151" y="184"/>
                  </a:cubicBezTo>
                  <a:cubicBezTo>
                    <a:pt x="140" y="232"/>
                    <a:pt x="122" y="283"/>
                    <a:pt x="91" y="322"/>
                  </a:cubicBezTo>
                  <a:cubicBezTo>
                    <a:pt x="79" y="337"/>
                    <a:pt x="96" y="351"/>
                    <a:pt x="108" y="3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 name="矩形 23"/>
            <p:cNvSpPr/>
            <p:nvPr/>
          </p:nvSpPr>
          <p:spPr>
            <a:xfrm>
              <a:off x="6448207" y="3674874"/>
              <a:ext cx="1524520" cy="840323"/>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制作</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H5</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通过</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QQ</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群和微信群转发</a:t>
              </a:r>
              <a:endParaRPr lang="zh-CN" altLang="en-US" sz="4400" b="1" dirty="0">
                <a:solidFill>
                  <a:prstClr val="white"/>
                </a:solidFill>
              </a:endParaRPr>
            </a:p>
          </p:txBody>
        </p:sp>
        <p:grpSp>
          <p:nvGrpSpPr>
            <p:cNvPr id="25" name="组合 24"/>
            <p:cNvGrpSpPr/>
            <p:nvPr/>
          </p:nvGrpSpPr>
          <p:grpSpPr>
            <a:xfrm>
              <a:off x="6620386" y="3141662"/>
              <a:ext cx="1241712" cy="532204"/>
              <a:chOff x="1980743" y="2442774"/>
              <a:chExt cx="919143" cy="393950"/>
            </a:xfrm>
            <a:grpFill/>
          </p:grpSpPr>
          <p:sp>
            <p:nvSpPr>
              <p:cNvPr id="26" name="矩形 25"/>
              <p:cNvSpPr/>
              <p:nvPr/>
            </p:nvSpPr>
            <p:spPr>
              <a:xfrm>
                <a:off x="2164910" y="2442774"/>
                <a:ext cx="505251" cy="393950"/>
              </a:xfrm>
              <a:prstGeom prst="rect">
                <a:avLst/>
              </a:prstGeom>
              <a:grp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schemeClr val="bg1"/>
                    </a:solidFill>
                    <a:latin typeface="华文新魏" panose="02010800040101010101" pitchFamily="2" charset="-122"/>
                    <a:ea typeface="华文新魏" panose="02010800040101010101" pitchFamily="2" charset="-122"/>
                    <a:cs typeface="Arial" panose="020B0604020202020204" pitchFamily="34" charset="0"/>
                  </a:rPr>
                  <a:t>H5</a:t>
                </a:r>
                <a:endParaRPr lang="zh-CN" altLang="en-US" sz="6600"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sp>
            <p:nvSpPr>
              <p:cNvPr id="27" name="任意多边形 26"/>
              <p:cNvSpPr/>
              <p:nvPr/>
            </p:nvSpPr>
            <p:spPr>
              <a:xfrm>
                <a:off x="1980743" y="2773315"/>
                <a:ext cx="919143" cy="0"/>
              </a:xfrm>
              <a:custGeom>
                <a:avLst/>
                <a:gdLst>
                  <a:gd name="connsiteX0" fmla="*/ 0 w 1028700"/>
                  <a:gd name="connsiteY0" fmla="*/ 0 h 0"/>
                  <a:gd name="connsiteX1" fmla="*/ 1028700 w 1028700"/>
                  <a:gd name="connsiteY1" fmla="*/ 0 h 0"/>
                  <a:gd name="connsiteX0-1" fmla="*/ 0 w 8935"/>
                  <a:gd name="connsiteY0-2" fmla="*/ 2382 h 0"/>
                  <a:gd name="connsiteX1-3" fmla="*/ 8935 w 8935"/>
                  <a:gd name="connsiteY1-4" fmla="*/ 0 h 0"/>
                </a:gdLst>
                <a:ahLst/>
                <a:cxnLst>
                  <a:cxn ang="0">
                    <a:pos x="connsiteX0-1" y="connsiteY0-2"/>
                  </a:cxn>
                  <a:cxn ang="0">
                    <a:pos x="connsiteX1-3" y="connsiteY1-4"/>
                  </a:cxn>
                </a:cxnLst>
                <a:rect l="l" t="t" r="r" b="b"/>
                <a:pathLst>
                  <a:path w="8935">
                    <a:moveTo>
                      <a:pt x="0" y="2382"/>
                    </a:moveTo>
                    <a:cubicBezTo>
                      <a:pt x="3333" y="2382"/>
                      <a:pt x="5602" y="0"/>
                      <a:pt x="8935" y="0"/>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grpSp>
        <p:nvGrpSpPr>
          <p:cNvPr id="28" name="组合 27"/>
          <p:cNvGrpSpPr/>
          <p:nvPr/>
        </p:nvGrpSpPr>
        <p:grpSpPr>
          <a:xfrm>
            <a:off x="8777517" y="1599887"/>
            <a:ext cx="2430257" cy="3629313"/>
            <a:chOff x="8326605" y="2015978"/>
            <a:chExt cx="1674953" cy="2501353"/>
          </a:xfrm>
          <a:solidFill>
            <a:schemeClr val="accent2">
              <a:lumMod val="40000"/>
              <a:lumOff val="60000"/>
            </a:schemeClr>
          </a:solidFill>
        </p:grpSpPr>
        <p:sp>
          <p:nvSpPr>
            <p:cNvPr id="30" name="Freeform 11"/>
            <p:cNvSpPr/>
            <p:nvPr/>
          </p:nvSpPr>
          <p:spPr bwMode="auto">
            <a:xfrm>
              <a:off x="8955858" y="2015978"/>
              <a:ext cx="454661" cy="844983"/>
            </a:xfrm>
            <a:custGeom>
              <a:avLst/>
              <a:gdLst>
                <a:gd name="T0" fmla="*/ 108 w 189"/>
                <a:gd name="T1" fmla="*/ 336 h 351"/>
                <a:gd name="T2" fmla="*/ 180 w 189"/>
                <a:gd name="T3" fmla="*/ 162 h 351"/>
                <a:gd name="T4" fmla="*/ 129 w 189"/>
                <a:gd name="T5" fmla="*/ 20 h 351"/>
                <a:gd name="T6" fmla="*/ 11 w 189"/>
                <a:gd name="T7" fmla="*/ 91 h 351"/>
                <a:gd name="T8" fmla="*/ 56 w 189"/>
                <a:gd name="T9" fmla="*/ 270 h 351"/>
                <a:gd name="T10" fmla="*/ 80 w 189"/>
                <a:gd name="T11" fmla="*/ 251 h 351"/>
                <a:gd name="T12" fmla="*/ 35 w 189"/>
                <a:gd name="T13" fmla="*/ 120 h 351"/>
                <a:gd name="T14" fmla="*/ 52 w 189"/>
                <a:gd name="T15" fmla="*/ 55 h 351"/>
                <a:gd name="T16" fmla="*/ 124 w 189"/>
                <a:gd name="T17" fmla="*/ 51 h 351"/>
                <a:gd name="T18" fmla="*/ 151 w 189"/>
                <a:gd name="T19" fmla="*/ 185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7"/>
                    <a:pt x="169" y="223"/>
                    <a:pt x="180" y="162"/>
                  </a:cubicBezTo>
                  <a:cubicBezTo>
                    <a:pt x="189" y="111"/>
                    <a:pt x="187" y="41"/>
                    <a:pt x="129" y="20"/>
                  </a:cubicBezTo>
                  <a:cubicBezTo>
                    <a:pt x="75" y="0"/>
                    <a:pt x="21" y="36"/>
                    <a:pt x="11" y="91"/>
                  </a:cubicBezTo>
                  <a:cubicBezTo>
                    <a:pt x="0" y="151"/>
                    <a:pt x="22" y="221"/>
                    <a:pt x="56" y="270"/>
                  </a:cubicBezTo>
                  <a:cubicBezTo>
                    <a:pt x="65" y="284"/>
                    <a:pt x="88" y="262"/>
                    <a:pt x="80" y="251"/>
                  </a:cubicBezTo>
                  <a:cubicBezTo>
                    <a:pt x="53" y="213"/>
                    <a:pt x="38" y="166"/>
                    <a:pt x="35" y="120"/>
                  </a:cubicBezTo>
                  <a:cubicBezTo>
                    <a:pt x="33" y="98"/>
                    <a:pt x="35" y="70"/>
                    <a:pt x="52" y="55"/>
                  </a:cubicBezTo>
                  <a:cubicBezTo>
                    <a:pt x="70" y="38"/>
                    <a:pt x="103" y="41"/>
                    <a:pt x="124" y="51"/>
                  </a:cubicBezTo>
                  <a:cubicBezTo>
                    <a:pt x="170" y="72"/>
                    <a:pt x="159" y="147"/>
                    <a:pt x="151" y="185"/>
                  </a:cubicBezTo>
                  <a:cubicBezTo>
                    <a:pt x="140" y="233"/>
                    <a:pt x="122" y="284"/>
                    <a:pt x="91" y="322"/>
                  </a:cubicBezTo>
                  <a:cubicBezTo>
                    <a:pt x="79" y="337"/>
                    <a:pt x="96" y="351"/>
                    <a:pt x="108" y="3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 name="Freeform 6"/>
            <p:cNvSpPr>
              <a:spLocks noEditPoints="1"/>
            </p:cNvSpPr>
            <p:nvPr/>
          </p:nvSpPr>
          <p:spPr bwMode="auto">
            <a:xfrm>
              <a:off x="8326605" y="2597890"/>
              <a:ext cx="1674953" cy="1919441"/>
            </a:xfrm>
            <a:custGeom>
              <a:avLst/>
              <a:gdLst>
                <a:gd name="T0" fmla="*/ 124 w 696"/>
                <a:gd name="T1" fmla="*/ 224 h 797"/>
                <a:gd name="T2" fmla="*/ 124 w 696"/>
                <a:gd name="T3" fmla="*/ 673 h 797"/>
                <a:gd name="T4" fmla="*/ 572 w 696"/>
                <a:gd name="T5" fmla="*/ 673 h 797"/>
                <a:gd name="T6" fmla="*/ 572 w 696"/>
                <a:gd name="T7" fmla="*/ 224 h 797"/>
                <a:gd name="T8" fmla="*/ 348 w 696"/>
                <a:gd name="T9" fmla="*/ 0 h 797"/>
                <a:gd name="T10" fmla="*/ 124 w 696"/>
                <a:gd name="T11" fmla="*/ 224 h 797"/>
                <a:gd name="T12" fmla="*/ 362 w 696"/>
                <a:gd name="T13" fmla="*/ 101 h 797"/>
                <a:gd name="T14" fmla="*/ 328 w 696"/>
                <a:gd name="T15" fmla="*/ 101 h 797"/>
                <a:gd name="T16" fmla="*/ 328 w 696"/>
                <a:gd name="T17" fmla="*/ 67 h 797"/>
                <a:gd name="T18" fmla="*/ 361 w 696"/>
                <a:gd name="T19" fmla="*/ 67 h 797"/>
                <a:gd name="T20" fmla="*/ 362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124" y="224"/>
                  </a:moveTo>
                  <a:cubicBezTo>
                    <a:pt x="0" y="348"/>
                    <a:pt x="0" y="549"/>
                    <a:pt x="124" y="673"/>
                  </a:cubicBezTo>
                  <a:cubicBezTo>
                    <a:pt x="247" y="797"/>
                    <a:pt x="448" y="797"/>
                    <a:pt x="572" y="673"/>
                  </a:cubicBezTo>
                  <a:cubicBezTo>
                    <a:pt x="696" y="549"/>
                    <a:pt x="696" y="348"/>
                    <a:pt x="572" y="224"/>
                  </a:cubicBezTo>
                  <a:cubicBezTo>
                    <a:pt x="348" y="0"/>
                    <a:pt x="348" y="0"/>
                    <a:pt x="348" y="0"/>
                  </a:cubicBezTo>
                  <a:lnTo>
                    <a:pt x="124" y="224"/>
                  </a:lnTo>
                  <a:close/>
                  <a:moveTo>
                    <a:pt x="362" y="101"/>
                  </a:moveTo>
                  <a:cubicBezTo>
                    <a:pt x="352" y="110"/>
                    <a:pt x="337" y="110"/>
                    <a:pt x="328" y="101"/>
                  </a:cubicBezTo>
                  <a:cubicBezTo>
                    <a:pt x="318" y="92"/>
                    <a:pt x="318" y="77"/>
                    <a:pt x="328" y="67"/>
                  </a:cubicBezTo>
                  <a:cubicBezTo>
                    <a:pt x="337" y="58"/>
                    <a:pt x="352" y="58"/>
                    <a:pt x="361" y="67"/>
                  </a:cubicBezTo>
                  <a:cubicBezTo>
                    <a:pt x="371" y="77"/>
                    <a:pt x="371" y="92"/>
                    <a:pt x="362" y="101"/>
                  </a:cubicBez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矩形 30"/>
            <p:cNvSpPr/>
            <p:nvPr/>
          </p:nvSpPr>
          <p:spPr>
            <a:xfrm>
              <a:off x="8483262" y="3350260"/>
              <a:ext cx="1319783" cy="1018186"/>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租用微博、抖音、</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QQ</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音乐、优酷等软件</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封面广告</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在短期内完成用户的积累</a:t>
              </a:r>
            </a:p>
          </p:txBody>
        </p:sp>
        <p:grpSp>
          <p:nvGrpSpPr>
            <p:cNvPr id="32" name="组合 31"/>
            <p:cNvGrpSpPr/>
            <p:nvPr/>
          </p:nvGrpSpPr>
          <p:grpSpPr>
            <a:xfrm>
              <a:off x="8531811" y="2938011"/>
              <a:ext cx="1241712" cy="403032"/>
              <a:chOff x="1917342" y="2406327"/>
              <a:chExt cx="919143" cy="298334"/>
            </a:xfrm>
            <a:grpFill/>
          </p:grpSpPr>
          <p:sp>
            <p:nvSpPr>
              <p:cNvPr id="33" name="矩形 32"/>
              <p:cNvSpPr/>
              <p:nvPr/>
            </p:nvSpPr>
            <p:spPr>
              <a:xfrm>
                <a:off x="2138761" y="2406327"/>
                <a:ext cx="462220" cy="298334"/>
              </a:xfrm>
              <a:prstGeom prst="rect">
                <a:avLst/>
              </a:prstGeom>
              <a:grp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schemeClr val="bg1"/>
                    </a:solidFill>
                    <a:latin typeface="华文新魏" panose="02010800040101010101" pitchFamily="2" charset="-122"/>
                    <a:ea typeface="华文新魏" panose="02010800040101010101" pitchFamily="2" charset="-122"/>
                    <a:cs typeface="Arial" panose="020B0604020202020204" pitchFamily="34" charset="0"/>
                  </a:rPr>
                  <a:t>APP</a:t>
                </a:r>
                <a:endParaRPr lang="zh-CN" altLang="en-US" sz="3200"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sp>
            <p:nvSpPr>
              <p:cNvPr id="34" name="任意多边形 33"/>
              <p:cNvSpPr/>
              <p:nvPr/>
            </p:nvSpPr>
            <p:spPr>
              <a:xfrm>
                <a:off x="1917342" y="2693711"/>
                <a:ext cx="919143" cy="0"/>
              </a:xfrm>
              <a:custGeom>
                <a:avLst/>
                <a:gdLst>
                  <a:gd name="connsiteX0" fmla="*/ 0 w 1028700"/>
                  <a:gd name="connsiteY0" fmla="*/ 0 h 0"/>
                  <a:gd name="connsiteX1" fmla="*/ 1028700 w 1028700"/>
                  <a:gd name="connsiteY1" fmla="*/ 0 h 0"/>
                  <a:gd name="connsiteX0-1" fmla="*/ 0 w 8935"/>
                  <a:gd name="connsiteY0-2" fmla="*/ 2382 h 0"/>
                  <a:gd name="connsiteX1-3" fmla="*/ 8935 w 8935"/>
                  <a:gd name="connsiteY1-4" fmla="*/ 0 h 0"/>
                </a:gdLst>
                <a:ahLst/>
                <a:cxnLst>
                  <a:cxn ang="0">
                    <a:pos x="connsiteX0-1" y="connsiteY0-2"/>
                  </a:cxn>
                  <a:cxn ang="0">
                    <a:pos x="connsiteX1-3" y="connsiteY1-4"/>
                  </a:cxn>
                </a:cxnLst>
                <a:rect l="l" t="t" r="r" b="b"/>
                <a:pathLst>
                  <a:path w="8935">
                    <a:moveTo>
                      <a:pt x="0" y="2382"/>
                    </a:moveTo>
                    <a:cubicBezTo>
                      <a:pt x="3333" y="2382"/>
                      <a:pt x="5602" y="0"/>
                      <a:pt x="8935" y="0"/>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sp>
        <p:nvSpPr>
          <p:cNvPr id="2" name="矩形 1"/>
          <p:cNvSpPr/>
          <p:nvPr/>
        </p:nvSpPr>
        <p:spPr>
          <a:xfrm>
            <a:off x="1212365" y="5517232"/>
            <a:ext cx="9767270" cy="954107"/>
          </a:xfrm>
          <a:prstGeom prst="rect">
            <a:avLst/>
          </a:prstGeom>
        </p:spPr>
        <p:txBody>
          <a:bodyPr wrap="square">
            <a:spAutoFit/>
          </a:bodyPr>
          <a:lstStyle/>
          <a:p>
            <a:pPr lvl="0"/>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网络</a:t>
            </a:r>
            <a:r>
              <a:rPr lang="zh-CN" altLang="zh-CN" sz="2800" dirty="0">
                <a:latin typeface="华文新魏" panose="02010800040101010101" pitchFamily="2" charset="-122"/>
                <a:ea typeface="华文新魏" panose="02010800040101010101" pitchFamily="2" charset="-122"/>
              </a:rPr>
              <a:t>社区推广——通过微博、微信、博客、网站新闻平台等发布咨询，提高曝光度</a:t>
            </a:r>
          </a:p>
        </p:txBody>
      </p:sp>
      <p:sp>
        <p:nvSpPr>
          <p:cNvPr id="38" name="任意多边形 37"/>
          <p:cNvSpPr/>
          <p:nvPr/>
        </p:nvSpPr>
        <p:spPr>
          <a:xfrm>
            <a:off x="4413505" y="3502482"/>
            <a:ext cx="1241712" cy="0"/>
          </a:xfrm>
          <a:custGeom>
            <a:avLst/>
            <a:gdLst>
              <a:gd name="connsiteX0" fmla="*/ 0 w 1028700"/>
              <a:gd name="connsiteY0" fmla="*/ 0 h 0"/>
              <a:gd name="connsiteX1" fmla="*/ 1028700 w 1028700"/>
              <a:gd name="connsiteY1" fmla="*/ 0 h 0"/>
              <a:gd name="connsiteX0-1" fmla="*/ 0 w 8935"/>
              <a:gd name="connsiteY0-2" fmla="*/ 2382 h 0"/>
              <a:gd name="connsiteX1-3" fmla="*/ 8935 w 8935"/>
              <a:gd name="connsiteY1-4" fmla="*/ 0 h 0"/>
            </a:gdLst>
            <a:ahLst/>
            <a:cxnLst>
              <a:cxn ang="0">
                <a:pos x="connsiteX0-1" y="connsiteY0-2"/>
              </a:cxn>
              <a:cxn ang="0">
                <a:pos x="connsiteX1-3" y="connsiteY1-4"/>
              </a:cxn>
            </a:cxnLst>
            <a:rect l="l" t="t" r="r" b="b"/>
            <a:pathLst>
              <a:path w="8935">
                <a:moveTo>
                  <a:pt x="0" y="2382"/>
                </a:moveTo>
                <a:cubicBezTo>
                  <a:pt x="3333" y="2382"/>
                  <a:pt x="5602" y="0"/>
                  <a:pt x="8935" y="0"/>
                </a:cubicBezTo>
              </a:path>
            </a:pathLst>
          </a:cu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39" name="矩形 38"/>
          <p:cNvSpPr/>
          <p:nvPr/>
        </p:nvSpPr>
        <p:spPr>
          <a:xfrm>
            <a:off x="4575076" y="2917707"/>
            <a:ext cx="1005403"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3200" dirty="0">
                <a:solidFill>
                  <a:schemeClr val="bg1"/>
                </a:solidFill>
                <a:latin typeface="华文新魏" panose="02010800040101010101" pitchFamily="2" charset="-122"/>
                <a:ea typeface="华文新魏" panose="02010800040101010101" pitchFamily="2" charset="-122"/>
                <a:cs typeface="Arial" panose="020B0604020202020204" pitchFamily="34" charset="0"/>
              </a:rPr>
              <a:t>软文</a:t>
            </a:r>
            <a:endParaRPr lang="zh-CN" altLang="en-US" sz="11500"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sp>
        <p:nvSpPr>
          <p:cNvPr id="42" name="文本框 10"/>
          <p:cNvSpPr txBox="1"/>
          <p:nvPr/>
        </p:nvSpPr>
        <p:spPr>
          <a:xfrm>
            <a:off x="694605" y="-10166"/>
            <a:ext cx="4960611" cy="923330"/>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推广初期</a:t>
            </a:r>
            <a:r>
              <a:rPr lang="en-US" altLang="zh-CN" sz="3600" spc="-300" dirty="0">
                <a:latin typeface="华文新魏" panose="02010800040101010101" pitchFamily="2" charset="-122"/>
                <a:ea typeface="华文新魏" panose="02010800040101010101" pitchFamily="2" charset="-122"/>
              </a:rPr>
              <a:t>—</a:t>
            </a:r>
            <a:r>
              <a:rPr lang="zh-CN" altLang="en-US" sz="3600" spc="-300" dirty="0">
                <a:latin typeface="华文新魏" panose="02010800040101010101" pitchFamily="2" charset="-122"/>
                <a:ea typeface="华文新魏" panose="02010800040101010101" pitchFamily="2" charset="-122"/>
              </a:rPr>
              <a:t>网络社区推广</a:t>
            </a:r>
          </a:p>
        </p:txBody>
      </p:sp>
    </p:spTree>
    <p:extLst>
      <p:ext uri="{BB962C8B-B14F-4D97-AF65-F5344CB8AC3E}">
        <p14:creationId xmlns:p14="http://schemas.microsoft.com/office/powerpoint/2010/main" val="2307701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0" presetClass="path" presetSubtype="0" accel="50000" decel="50000" fill="hold" nodeType="withEffect">
                                  <p:stCondLst>
                                    <p:cond delay="500"/>
                                  </p:stCondLst>
                                  <p:childTnLst>
                                    <p:animMotion origin="layout" path="M 5E-6 -0.00023 C -0.12058 0.01898 -0.22136 0.03634 -0.35808 0.0206 C -0.56745 0.00555 -0.5879 -0.01366 -0.73386 -0.07315 " pathEditMode="relative" rAng="0" ptsTypes="AAA">
                                      <p:cBhvr>
                                        <p:cTn id="12" dur="1000" spd="-100000" fill="hold"/>
                                        <p:tgtEl>
                                          <p:spTgt spid="28"/>
                                        </p:tgtEl>
                                        <p:attrNameLst>
                                          <p:attrName>ppt_x</p:attrName>
                                          <p:attrName>ppt_y</p:attrName>
                                        </p:attrNameLst>
                                      </p:cBhvr>
                                      <p:rCtr x="-36693" y="-2292"/>
                                    </p:animMotion>
                                  </p:childTnLst>
                                </p:cTn>
                              </p:par>
                              <p:par>
                                <p:cTn id="13" presetID="10" presetClass="entr" presetSubtype="0" fill="hold" nodeType="withEffect">
                                  <p:stCondLst>
                                    <p:cond delay="10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0" presetClass="path" presetSubtype="0" accel="50000" decel="50000" fill="hold" nodeType="withEffect">
                                  <p:stCondLst>
                                    <p:cond delay="1000"/>
                                  </p:stCondLst>
                                  <p:childTnLst>
                                    <p:animMotion origin="layout" path="M -3.54167E-6 -4.07407E-6 C -0.0944 -0.00115 -0.16119 0.01343 -0.27031 -0.00254 C -0.44869 -0.03796 -0.46315 -0.05671 -0.56185 -0.09074 " pathEditMode="relative" rAng="0" ptsTypes="AAA">
                                      <p:cBhvr>
                                        <p:cTn id="17" dur="1000" spd="-100000" fill="hold"/>
                                        <p:tgtEl>
                                          <p:spTgt spid="21"/>
                                        </p:tgtEl>
                                        <p:attrNameLst>
                                          <p:attrName>ppt_x</p:attrName>
                                          <p:attrName>ppt_y</p:attrName>
                                        </p:attrNameLst>
                                      </p:cBhvr>
                                      <p:rCtr x="-28099" y="-4306"/>
                                    </p:animMotion>
                                  </p:childTnLst>
                                </p:cTn>
                              </p:par>
                              <p:par>
                                <p:cTn id="18" presetID="10" presetClass="entr" presetSubtype="0"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0" presetClass="path" presetSubtype="0" accel="50000" decel="50000" fill="hold" nodeType="withEffect">
                                  <p:stCondLst>
                                    <p:cond delay="1500"/>
                                  </p:stCondLst>
                                  <p:childTnLst>
                                    <p:animMotion origin="layout" path="M 4.16667E-6 -2.96296E-6 C -0.07396 -0.01203 -0.14454 -0.01551 -0.22175 -0.03565 C -0.30769 -0.05393 -0.34493 -0.07639 -0.40612 -0.09629 " pathEditMode="relative" rAng="0" ptsTypes="AAA">
                                      <p:cBhvr>
                                        <p:cTn id="22" dur="1000" spd="-100000" fill="hold"/>
                                        <p:tgtEl>
                                          <p:spTgt spid="14"/>
                                        </p:tgtEl>
                                        <p:attrNameLst>
                                          <p:attrName>ppt_x</p:attrName>
                                          <p:attrName>ppt_y</p:attrName>
                                        </p:attrNameLst>
                                      </p:cBhvr>
                                      <p:rCtr x="-20313" y="-4815"/>
                                    </p:animMotion>
                                  </p:childTnLst>
                                </p:cTn>
                              </p:par>
                              <p:par>
                                <p:cTn id="23" presetID="10" presetClass="entr" presetSubtype="0" fill="hold" nodeType="withEffect">
                                  <p:stCondLst>
                                    <p:cond delay="2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0" presetClass="path" presetSubtype="0" accel="50000" decel="50000" fill="hold" nodeType="withEffect">
                                  <p:stCondLst>
                                    <p:cond delay="2000"/>
                                  </p:stCondLst>
                                  <p:childTnLst>
                                    <p:animMotion origin="layout" path="M -4.58333E-6 4.44444E-6 C -0.03958 -0.00973 -0.07812 -0.02153 -0.11875 -0.02894 L -0.23984 -0.07385 " pathEditMode="relative" rAng="0" ptsTypes="AAA">
                                      <p:cBhvr>
                                        <p:cTn id="27" dur="750" spd="-100000" fill="hold"/>
                                        <p:tgtEl>
                                          <p:spTgt spid="5"/>
                                        </p:tgtEl>
                                        <p:attrNameLst>
                                          <p:attrName>ppt_x</p:attrName>
                                          <p:attrName>ppt_y</p:attrName>
                                        </p:attrNameLst>
                                      </p:cBhvr>
                                      <p:rCtr x="-11992" y="-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10"/>
          <p:cNvSpPr txBox="1"/>
          <p:nvPr/>
        </p:nvSpPr>
        <p:spPr>
          <a:xfrm>
            <a:off x="694606" y="-10166"/>
            <a:ext cx="4237990" cy="923330"/>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推广中期</a:t>
            </a:r>
            <a:r>
              <a:rPr lang="en-US" altLang="zh-CN" sz="3600" spc="-300" dirty="0">
                <a:latin typeface="华文新魏" panose="02010800040101010101" pitchFamily="2" charset="-122"/>
                <a:ea typeface="华文新魏" panose="02010800040101010101" pitchFamily="2" charset="-122"/>
              </a:rPr>
              <a:t>—</a:t>
            </a:r>
            <a:r>
              <a:rPr lang="zh-CN" altLang="en-US" sz="3600" spc="-300" dirty="0">
                <a:latin typeface="华文新魏" panose="02010800040101010101" pitchFamily="2" charset="-122"/>
                <a:ea typeface="华文新魏" panose="02010800040101010101" pitchFamily="2" charset="-122"/>
              </a:rPr>
              <a:t>线上推广</a:t>
            </a:r>
          </a:p>
        </p:txBody>
      </p:sp>
      <p:sp>
        <p:nvSpPr>
          <p:cNvPr id="9" name="直角三角形 8"/>
          <p:cNvSpPr/>
          <p:nvPr/>
        </p:nvSpPr>
        <p:spPr>
          <a:xfrm rot="1800000">
            <a:off x="5215471" y="2432355"/>
            <a:ext cx="2543125" cy="1513327"/>
          </a:xfrm>
          <a:prstGeom prst="rtTriangle">
            <a:avLst/>
          </a:prstGeom>
          <a:solidFill>
            <a:schemeClr val="accent2">
              <a:lumMod val="60000"/>
              <a:lumOff val="40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文泉驿微米黑" panose="020B0606030804020204" pitchFamily="34" charset="-122"/>
              <a:cs typeface="+mn-cs"/>
            </a:endParaRPr>
          </a:p>
        </p:txBody>
      </p:sp>
      <p:grpSp>
        <p:nvGrpSpPr>
          <p:cNvPr id="13" name="组合 12"/>
          <p:cNvGrpSpPr/>
          <p:nvPr/>
        </p:nvGrpSpPr>
        <p:grpSpPr>
          <a:xfrm>
            <a:off x="5215423" y="4954891"/>
            <a:ext cx="2543125" cy="1569954"/>
            <a:chOff x="5343007" y="4998562"/>
            <a:chExt cx="2244995" cy="1385909"/>
          </a:xfrm>
        </p:grpSpPr>
        <p:sp>
          <p:nvSpPr>
            <p:cNvPr id="14" name="直角三角形 13"/>
            <p:cNvSpPr/>
            <p:nvPr/>
          </p:nvSpPr>
          <p:spPr>
            <a:xfrm rot="8990440">
              <a:off x="5343007" y="5048551"/>
              <a:ext cx="2244995" cy="1335920"/>
            </a:xfrm>
            <a:prstGeom prst="rtTriangle">
              <a:avLst/>
            </a:prstGeom>
            <a:solidFill>
              <a:schemeClr val="accent3">
                <a:lumMod val="60000"/>
                <a:lumOff val="40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文泉驿微米黑" panose="020B0606030804020204" pitchFamily="34" charset="-122"/>
                <a:cs typeface="+mn-cs"/>
              </a:endParaRPr>
            </a:p>
          </p:txBody>
        </p:sp>
        <p:sp>
          <p:nvSpPr>
            <p:cNvPr id="15" name="矩形 7"/>
            <p:cNvSpPr>
              <a:spLocks noChangeArrowheads="1"/>
            </p:cNvSpPr>
            <p:nvPr/>
          </p:nvSpPr>
          <p:spPr bwMode="auto">
            <a:xfrm rot="19800000" flipH="1">
              <a:off x="6559900" y="4998562"/>
              <a:ext cx="163075" cy="35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1" i="0" u="none" strike="noStrike" kern="0" cap="none" spc="0" normalizeH="0" baseline="0" noProof="0" dirty="0">
                <a:ln>
                  <a:noFill/>
                </a:ln>
                <a:solidFill>
                  <a:srgbClr val="EAE7D4"/>
                </a:solidFill>
                <a:effectLst/>
                <a:uLnTx/>
                <a:uFillTx/>
                <a:latin typeface="Century Gothic" panose="020B0502020202020204" pitchFamily="34" charset="0"/>
              </a:endParaRPr>
            </a:p>
          </p:txBody>
        </p:sp>
      </p:grpSp>
      <p:sp>
        <p:nvSpPr>
          <p:cNvPr id="17" name="直角三角形 16"/>
          <p:cNvSpPr/>
          <p:nvPr/>
        </p:nvSpPr>
        <p:spPr>
          <a:xfrm rot="16200000">
            <a:off x="2979225" y="3720450"/>
            <a:ext cx="2543124" cy="1513327"/>
          </a:xfrm>
          <a:prstGeom prst="rtTriangle">
            <a:avLst/>
          </a:prstGeom>
          <a:solidFill>
            <a:schemeClr val="accent5">
              <a:lumMod val="60000"/>
              <a:lumOff val="40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文泉驿微米黑" panose="020B0606030804020204" pitchFamily="34" charset="-122"/>
              <a:cs typeface="+mn-cs"/>
            </a:endParaRPr>
          </a:p>
        </p:txBody>
      </p:sp>
      <p:grpSp>
        <p:nvGrpSpPr>
          <p:cNvPr id="25" name="组合 24"/>
          <p:cNvGrpSpPr/>
          <p:nvPr/>
        </p:nvGrpSpPr>
        <p:grpSpPr>
          <a:xfrm>
            <a:off x="297192" y="3325483"/>
            <a:ext cx="3845593" cy="966434"/>
            <a:chOff x="1001339" y="3560170"/>
            <a:chExt cx="3394775" cy="853140"/>
          </a:xfrm>
        </p:grpSpPr>
        <p:sp>
          <p:nvSpPr>
            <p:cNvPr id="26" name="TextBox 18"/>
            <p:cNvSpPr txBox="1"/>
            <p:nvPr/>
          </p:nvSpPr>
          <p:spPr>
            <a:xfrm>
              <a:off x="1001339" y="3560170"/>
              <a:ext cx="3394774" cy="270734"/>
            </a:xfrm>
            <a:prstGeom prst="rect">
              <a:avLst/>
            </a:prstGeom>
            <a:noFill/>
          </p:spPr>
          <p:txBody>
            <a:bodyPr wrap="square" rtlCol="0">
              <a:spAutoFit/>
            </a:bodyPr>
            <a:lstStyle/>
            <a:p>
              <a:pPr algn="r">
                <a:lnSpc>
                  <a:spcPct val="130000"/>
                </a:lnSpc>
              </a:pPr>
              <a:endParaRPr lang="zh-CN" altLang="en-US" sz="1200" dirty="0">
                <a:solidFill>
                  <a:prstClr val="white">
                    <a:lumMod val="50000"/>
                  </a:prstClr>
                </a:solidFill>
                <a:latin typeface="文泉驿微米黑" panose="020B0606030804020204" pitchFamily="34" charset="-122"/>
                <a:cs typeface="Levenim MT" pitchFamily="2" charset="-79"/>
              </a:endParaRPr>
            </a:p>
          </p:txBody>
        </p:sp>
        <p:sp>
          <p:nvSpPr>
            <p:cNvPr id="27" name="文本框 21"/>
            <p:cNvSpPr txBox="1"/>
            <p:nvPr/>
          </p:nvSpPr>
          <p:spPr>
            <a:xfrm>
              <a:off x="1254516" y="3571052"/>
              <a:ext cx="3141598" cy="842258"/>
            </a:xfrm>
            <a:prstGeom prst="rect">
              <a:avLst/>
            </a:prstGeom>
            <a:noFill/>
          </p:spPr>
          <p:txBody>
            <a:bodyPr wrap="square" rtlCol="0">
              <a:spAutoFit/>
            </a:bodyPr>
            <a:lstStyle/>
            <a:p>
              <a:pPr algn="r"/>
              <a:r>
                <a:rPr lang="en-US" altLang="zh-CN" sz="2800" dirty="0">
                  <a:solidFill>
                    <a:schemeClr val="bg2">
                      <a:lumMod val="50000"/>
                    </a:schemeClr>
                  </a:solidFill>
                  <a:latin typeface="华文新魏" panose="02010800040101010101" pitchFamily="2" charset="-122"/>
                  <a:ea typeface="华文新魏" panose="02010800040101010101" pitchFamily="2" charset="-122"/>
                </a:rPr>
                <a:t>APP</a:t>
              </a:r>
              <a:r>
                <a:rPr lang="zh-CN" altLang="en-US" sz="2800" dirty="0">
                  <a:solidFill>
                    <a:schemeClr val="bg2">
                      <a:lumMod val="50000"/>
                    </a:schemeClr>
                  </a:solidFill>
                  <a:latin typeface="华文新魏" panose="02010800040101010101" pitchFamily="2" charset="-122"/>
                  <a:ea typeface="华文新魏" panose="02010800040101010101" pitchFamily="2" charset="-122"/>
                </a:rPr>
                <a:t>下载榜刷榜</a:t>
              </a:r>
              <a:endParaRPr lang="en-US" altLang="zh-CN" sz="2800" dirty="0">
                <a:solidFill>
                  <a:schemeClr val="bg2">
                    <a:lumMod val="50000"/>
                  </a:schemeClr>
                </a:solidFill>
                <a:latin typeface="华文新魏" panose="02010800040101010101" pitchFamily="2" charset="-122"/>
                <a:ea typeface="华文新魏" panose="02010800040101010101" pitchFamily="2" charset="-122"/>
              </a:endParaRPr>
            </a:p>
            <a:p>
              <a:pPr algn="r"/>
              <a:r>
                <a:rPr lang="zh-CN" altLang="en-US" sz="2800" b="1" dirty="0">
                  <a:solidFill>
                    <a:schemeClr val="bg2">
                      <a:lumMod val="50000"/>
                    </a:schemeClr>
                  </a:solidFill>
                  <a:latin typeface="华文新魏" panose="02010800040101010101" pitchFamily="2" charset="-122"/>
                  <a:ea typeface="华文新魏" panose="02010800040101010101" pitchFamily="2" charset="-122"/>
                </a:rPr>
                <a:t>撰写好评</a:t>
              </a:r>
            </a:p>
          </p:txBody>
        </p:sp>
      </p:grpSp>
      <p:cxnSp>
        <p:nvCxnSpPr>
          <p:cNvPr id="28" name="直接连接符 27"/>
          <p:cNvCxnSpPr/>
          <p:nvPr/>
        </p:nvCxnSpPr>
        <p:spPr>
          <a:xfrm flipH="1" flipV="1">
            <a:off x="5007352" y="3205551"/>
            <a:ext cx="2198918" cy="1265445"/>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4" idx="2"/>
            <a:endCxn id="14" idx="4"/>
          </p:cNvCxnSpPr>
          <p:nvPr/>
        </p:nvCxnSpPr>
        <p:spPr>
          <a:xfrm flipH="1">
            <a:off x="5007400" y="4475108"/>
            <a:ext cx="2198867" cy="1277682"/>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4" idx="4"/>
            <a:endCxn id="17" idx="4"/>
          </p:cNvCxnSpPr>
          <p:nvPr/>
        </p:nvCxnSpPr>
        <p:spPr>
          <a:xfrm flipV="1">
            <a:off x="5007400" y="3205552"/>
            <a:ext cx="50" cy="2547238"/>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sp>
        <p:nvSpPr>
          <p:cNvPr id="32" name="文本框 21"/>
          <p:cNvSpPr txBox="1"/>
          <p:nvPr/>
        </p:nvSpPr>
        <p:spPr>
          <a:xfrm>
            <a:off x="7751390" y="4159876"/>
            <a:ext cx="3744416" cy="1384995"/>
          </a:xfrm>
          <a:prstGeom prst="rect">
            <a:avLst/>
          </a:prstGeom>
          <a:noFill/>
        </p:spPr>
        <p:txBody>
          <a:bodyPr wrap="square" rtlCol="0">
            <a:spAutoFit/>
          </a:bodyPr>
          <a:lstStyle/>
          <a:p>
            <a:pPr lvl="0"/>
            <a:r>
              <a:rPr lang="zh-CN" altLang="zh-CN" sz="2800" dirty="0">
                <a:solidFill>
                  <a:schemeClr val="bg2">
                    <a:lumMod val="50000"/>
                  </a:schemeClr>
                </a:solidFill>
                <a:latin typeface="华文新魏" panose="02010800040101010101" pitchFamily="2" charset="-122"/>
                <a:ea typeface="华文新魏" panose="02010800040101010101" pitchFamily="2" charset="-122"/>
              </a:rPr>
              <a:t>通过电信截流的方式，与运营商合作在网上</a:t>
            </a:r>
            <a:r>
              <a:rPr lang="zh-CN" altLang="zh-CN" sz="2800" b="1" dirty="0">
                <a:solidFill>
                  <a:schemeClr val="bg2">
                    <a:lumMod val="50000"/>
                  </a:schemeClr>
                </a:solidFill>
                <a:latin typeface="华文新魏" panose="02010800040101010101" pitchFamily="2" charset="-122"/>
                <a:ea typeface="华文新魏" panose="02010800040101010101" pitchFamily="2" charset="-122"/>
              </a:rPr>
              <a:t>截取流量</a:t>
            </a:r>
          </a:p>
        </p:txBody>
      </p:sp>
      <p:sp>
        <p:nvSpPr>
          <p:cNvPr id="33" name="文本框 21"/>
          <p:cNvSpPr txBox="1"/>
          <p:nvPr/>
        </p:nvSpPr>
        <p:spPr>
          <a:xfrm>
            <a:off x="6363338" y="1556792"/>
            <a:ext cx="3836323" cy="1384995"/>
          </a:xfrm>
          <a:prstGeom prst="rect">
            <a:avLst/>
          </a:prstGeom>
          <a:noFill/>
        </p:spPr>
        <p:txBody>
          <a:bodyPr wrap="square" rtlCol="0">
            <a:spAutoFit/>
          </a:bodyPr>
          <a:lstStyle/>
          <a:p>
            <a:pPr lvl="0"/>
            <a:r>
              <a:rPr lang="zh-CN" altLang="en-US" sz="2800" dirty="0">
                <a:solidFill>
                  <a:schemeClr val="bg2">
                    <a:lumMod val="50000"/>
                  </a:schemeClr>
                </a:solidFill>
                <a:latin typeface="华文新魏" panose="02010800040101010101" pitchFamily="2" charset="-122"/>
                <a:ea typeface="华文新魏" panose="02010800040101010101" pitchFamily="2" charset="-122"/>
              </a:rPr>
              <a:t>联合新浪微博营销宣传，主打</a:t>
            </a:r>
            <a:r>
              <a:rPr lang="zh-CN" altLang="en-US" sz="2800" b="1" dirty="0">
                <a:solidFill>
                  <a:schemeClr val="bg2">
                    <a:lumMod val="50000"/>
                  </a:schemeClr>
                </a:solidFill>
                <a:latin typeface="华文新魏" panose="02010800040101010101" pitchFamily="2" charset="-122"/>
                <a:ea typeface="华文新魏" panose="02010800040101010101" pitchFamily="2" charset="-122"/>
              </a:rPr>
              <a:t>情感牌</a:t>
            </a:r>
            <a:r>
              <a:rPr lang="zh-CN" altLang="en-US" sz="2800" dirty="0">
                <a:solidFill>
                  <a:schemeClr val="bg2">
                    <a:lumMod val="50000"/>
                  </a:schemeClr>
                </a:solidFill>
                <a:latin typeface="华文新魏" panose="02010800040101010101" pitchFamily="2" charset="-122"/>
                <a:ea typeface="华文新魏" panose="02010800040101010101" pitchFamily="2" charset="-122"/>
              </a:rPr>
              <a:t>制造舆论话题</a:t>
            </a:r>
            <a:endParaRPr lang="zh-CN" altLang="zh-CN" sz="2800" dirty="0">
              <a:solidFill>
                <a:schemeClr val="bg2">
                  <a:lumMod val="5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94286425"/>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10"/>
          <p:cNvSpPr txBox="1"/>
          <p:nvPr/>
        </p:nvSpPr>
        <p:spPr>
          <a:xfrm>
            <a:off x="694606" y="-10166"/>
            <a:ext cx="4237990" cy="923330"/>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推广中期</a:t>
            </a:r>
            <a:r>
              <a:rPr lang="en-US" altLang="zh-CN" sz="3600" spc="-300" dirty="0">
                <a:latin typeface="华文新魏" panose="02010800040101010101" pitchFamily="2" charset="-122"/>
                <a:ea typeface="华文新魏" panose="02010800040101010101" pitchFamily="2" charset="-122"/>
              </a:rPr>
              <a:t>—</a:t>
            </a:r>
            <a:r>
              <a:rPr lang="zh-CN" altLang="en-US" sz="3600" spc="-300" dirty="0">
                <a:latin typeface="华文新魏" panose="02010800040101010101" pitchFamily="2" charset="-122"/>
                <a:ea typeface="华文新魏" panose="02010800040101010101" pitchFamily="2" charset="-122"/>
              </a:rPr>
              <a:t>线下推广</a:t>
            </a:r>
          </a:p>
        </p:txBody>
      </p:sp>
      <p:sp>
        <p:nvSpPr>
          <p:cNvPr id="2" name="AutoShape 1" desc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56792"/>
            <a:ext cx="6293020" cy="3721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7" name="Freeform 6"/>
          <p:cNvSpPr>
            <a:spLocks/>
          </p:cNvSpPr>
          <p:nvPr/>
        </p:nvSpPr>
        <p:spPr bwMode="auto">
          <a:xfrm>
            <a:off x="6875418" y="2675708"/>
            <a:ext cx="576064" cy="530406"/>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8" name="Freeform 7"/>
          <p:cNvSpPr>
            <a:spLocks/>
          </p:cNvSpPr>
          <p:nvPr/>
        </p:nvSpPr>
        <p:spPr bwMode="auto">
          <a:xfrm>
            <a:off x="6875418" y="5131813"/>
            <a:ext cx="576064" cy="529435"/>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9" name="TextBox 378"/>
          <p:cNvSpPr txBox="1"/>
          <p:nvPr/>
        </p:nvSpPr>
        <p:spPr>
          <a:xfrm>
            <a:off x="7575405" y="1702071"/>
            <a:ext cx="3588736" cy="1558375"/>
          </a:xfrm>
          <a:prstGeom prst="rect">
            <a:avLst/>
          </a:prstGeom>
          <a:noFill/>
        </p:spPr>
        <p:txBody>
          <a:bodyPr wrap="square" rtlCol="0">
            <a:spAutoFit/>
          </a:bodyPr>
          <a:lstStyle/>
          <a:p>
            <a:pPr lvl="0">
              <a:lnSpc>
                <a:spcPct val="110000"/>
              </a:lnSpc>
            </a:pPr>
            <a:r>
              <a:rPr lang="zh-CN" altLang="zh-CN" sz="2800" dirty="0">
                <a:latin typeface="华文新魏" panose="02010800040101010101" pitchFamily="2" charset="-122"/>
                <a:ea typeface="华文新魏" panose="02010800040101010101" pitchFamily="2" charset="-122"/>
              </a:rPr>
              <a:t>公交车及灯箱广告</a:t>
            </a:r>
            <a:endParaRPr lang="en-US" altLang="zh-CN" sz="2800" dirty="0">
              <a:latin typeface="华文新魏" panose="02010800040101010101" pitchFamily="2" charset="-122"/>
              <a:ea typeface="华文新魏" panose="02010800040101010101" pitchFamily="2" charset="-122"/>
            </a:endParaRPr>
          </a:p>
          <a:p>
            <a:pPr lvl="0">
              <a:lnSpc>
                <a:spcPct val="110000"/>
              </a:lnSpc>
            </a:pPr>
            <a:r>
              <a:rPr lang="zh-CN" altLang="zh-CN" sz="2000" dirty="0">
                <a:latin typeface="微软雅黑" panose="020B0503020204020204" pitchFamily="34" charset="-122"/>
                <a:ea typeface="微软雅黑" panose="020B0503020204020204" pitchFamily="34" charset="-122"/>
              </a:rPr>
              <a:t>根据公交的主路线图，在线路人流达的车体上印制下载一百婚</a:t>
            </a:r>
            <a:r>
              <a:rPr lang="en-US" altLang="zh-CN" sz="2000" dirty="0">
                <a:latin typeface="微软雅黑" panose="020B0503020204020204" pitchFamily="34" charset="-122"/>
                <a:ea typeface="微软雅黑" panose="020B0503020204020204" pitchFamily="34" charset="-122"/>
              </a:rPr>
              <a:t>APP</a:t>
            </a:r>
            <a:r>
              <a:rPr lang="zh-CN" altLang="zh-CN" sz="2000" dirty="0">
                <a:latin typeface="微软雅黑" panose="020B0503020204020204" pitchFamily="34" charset="-122"/>
                <a:ea typeface="微软雅黑" panose="020B0503020204020204" pitchFamily="34" charset="-122"/>
              </a:rPr>
              <a:t>的广告并附带二维码</a:t>
            </a:r>
          </a:p>
        </p:txBody>
      </p:sp>
      <p:sp>
        <p:nvSpPr>
          <p:cNvPr id="381" name="TextBox 380"/>
          <p:cNvSpPr txBox="1"/>
          <p:nvPr/>
        </p:nvSpPr>
        <p:spPr>
          <a:xfrm>
            <a:off x="7451482" y="3790504"/>
            <a:ext cx="4294757" cy="1852815"/>
          </a:xfrm>
          <a:prstGeom prst="rect">
            <a:avLst/>
          </a:prstGeom>
          <a:noFill/>
        </p:spPr>
        <p:txBody>
          <a:bodyPr wrap="square" rtlCol="0">
            <a:spAutoFit/>
          </a:bodyPr>
          <a:lstStyle/>
          <a:p>
            <a:pPr>
              <a:lnSpc>
                <a:spcPct val="130000"/>
              </a:lnSpc>
            </a:pPr>
            <a:r>
              <a:rPr lang="zh-CN" altLang="en-US" sz="2800" dirty="0">
                <a:latin typeface="华文新魏" panose="02010800040101010101" pitchFamily="2" charset="-122"/>
                <a:ea typeface="华文新魏" panose="02010800040101010101" pitchFamily="2" charset="-122"/>
              </a:rPr>
              <a:t>名片及购物袋广告</a:t>
            </a:r>
            <a:endParaRPr lang="en-US" altLang="zh-CN" sz="11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选择女性消费者居多的商场，赞助店内的产品购物袋，购物袋需标注</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客户端二维码及下载渠道</a:t>
            </a:r>
          </a:p>
        </p:txBody>
      </p:sp>
      <p:cxnSp>
        <p:nvCxnSpPr>
          <p:cNvPr id="383" name="直接箭头连接符 382"/>
          <p:cNvCxnSpPr>
            <a:stCxn id="377" idx="1"/>
          </p:cNvCxnSpPr>
          <p:nvPr/>
        </p:nvCxnSpPr>
        <p:spPr>
          <a:xfrm>
            <a:off x="7161993" y="3206114"/>
            <a:ext cx="4034117"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4" name="直接箭头连接符 383"/>
          <p:cNvCxnSpPr>
            <a:stCxn id="378" idx="1"/>
          </p:cNvCxnSpPr>
          <p:nvPr/>
        </p:nvCxnSpPr>
        <p:spPr>
          <a:xfrm>
            <a:off x="7161993" y="5661248"/>
            <a:ext cx="4034117"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2864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500" fill="hold"/>
                                        <p:tgtEl>
                                          <p:spTgt spid="377"/>
                                        </p:tgtEl>
                                        <p:attrNameLst>
                                          <p:attrName>ppt_x</p:attrName>
                                        </p:attrNameLst>
                                      </p:cBhvr>
                                      <p:tavLst>
                                        <p:tav tm="0">
                                          <p:val>
                                            <p:strVal val="#ppt_x"/>
                                          </p:val>
                                        </p:tav>
                                        <p:tav tm="100000">
                                          <p:val>
                                            <p:strVal val="#ppt_x"/>
                                          </p:val>
                                        </p:tav>
                                      </p:tavLst>
                                    </p:anim>
                                    <p:anim calcmode="lin" valueType="num">
                                      <p:cBhvr additive="base">
                                        <p:cTn id="8" dur="500" fill="hold"/>
                                        <p:tgtEl>
                                          <p:spTgt spid="37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8"/>
                                        </p:tgtEl>
                                        <p:attrNameLst>
                                          <p:attrName>style.visibility</p:attrName>
                                        </p:attrNameLst>
                                      </p:cBhvr>
                                      <p:to>
                                        <p:strVal val="visible"/>
                                      </p:to>
                                    </p:set>
                                    <p:anim calcmode="lin" valueType="num">
                                      <p:cBhvr additive="base">
                                        <p:cTn id="11" dur="500" fill="hold"/>
                                        <p:tgtEl>
                                          <p:spTgt spid="378"/>
                                        </p:tgtEl>
                                        <p:attrNameLst>
                                          <p:attrName>ppt_x</p:attrName>
                                        </p:attrNameLst>
                                      </p:cBhvr>
                                      <p:tavLst>
                                        <p:tav tm="0">
                                          <p:val>
                                            <p:strVal val="#ppt_x"/>
                                          </p:val>
                                        </p:tav>
                                        <p:tav tm="100000">
                                          <p:val>
                                            <p:strVal val="#ppt_x"/>
                                          </p:val>
                                        </p:tav>
                                      </p:tavLst>
                                    </p:anim>
                                    <p:anim calcmode="lin" valueType="num">
                                      <p:cBhvr additive="base">
                                        <p:cTn id="12" dur="500" fill="hold"/>
                                        <p:tgtEl>
                                          <p:spTgt spid="378"/>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wipe(left)">
                                      <p:cBhvr>
                                        <p:cTn id="15" dur="500"/>
                                        <p:tgtEl>
                                          <p:spTgt spid="383"/>
                                        </p:tgtEl>
                                      </p:cBhvr>
                                    </p:animEffect>
                                  </p:childTnLst>
                                </p:cTn>
                              </p:par>
                              <p:par>
                                <p:cTn id="16" presetID="22" presetClass="entr" presetSubtype="8"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wipe(left)">
                                      <p:cBhvr>
                                        <p:cTn id="18" dur="500"/>
                                        <p:tgtEl>
                                          <p:spTgt spid="384"/>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wipe(left)">
                                      <p:cBhvr>
                                        <p:cTn id="22" dur="500"/>
                                        <p:tgtEl>
                                          <p:spTgt spid="379"/>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wipe(left)">
                                      <p:cBhvr>
                                        <p:cTn id="26"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8" grpId="0" animBg="1"/>
      <p:bldP spid="379" grpId="0"/>
      <p:bldP spid="38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10"/>
          <p:cNvSpPr txBox="1"/>
          <p:nvPr/>
        </p:nvSpPr>
        <p:spPr>
          <a:xfrm>
            <a:off x="935866" y="9706"/>
            <a:ext cx="4237990" cy="844142"/>
          </a:xfrm>
          <a:prstGeom prst="rect">
            <a:avLst/>
          </a:prstGeom>
          <a:noFill/>
        </p:spPr>
        <p:txBody>
          <a:bodyPr wrap="square" rtlCol="0">
            <a:spAutoFit/>
          </a:bodyPr>
          <a:lstStyle/>
          <a:p>
            <a:pPr fontAlgn="auto">
              <a:lnSpc>
                <a:spcPct val="150000"/>
              </a:lnSpc>
              <a:defRPr/>
            </a:pPr>
            <a:r>
              <a:rPr lang="zh-CN" altLang="en-US" sz="3600" spc="-300" dirty="0">
                <a:latin typeface="华文新魏" panose="02010800040101010101" pitchFamily="2" charset="-122"/>
                <a:ea typeface="华文新魏" panose="02010800040101010101" pitchFamily="2" charset="-122"/>
              </a:rPr>
              <a:t>推广成熟期</a:t>
            </a:r>
          </a:p>
        </p:txBody>
      </p:sp>
      <p:sp>
        <p:nvSpPr>
          <p:cNvPr id="2" name="AutoShape 1" desc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4"/>
          <p:cNvSpPr/>
          <p:nvPr/>
        </p:nvSpPr>
        <p:spPr bwMode="auto">
          <a:xfrm>
            <a:off x="7593499" y="2997200"/>
            <a:ext cx="878205" cy="878205"/>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3600" dirty="0">
                <a:latin typeface="Bebas" pitchFamily="2" charset="0"/>
              </a:rPr>
              <a:t>02</a:t>
            </a:r>
          </a:p>
        </p:txBody>
      </p:sp>
      <p:sp>
        <p:nvSpPr>
          <p:cNvPr id="14" name="Freeform 25"/>
          <p:cNvSpPr/>
          <p:nvPr/>
        </p:nvSpPr>
        <p:spPr bwMode="auto">
          <a:xfrm>
            <a:off x="2710984" y="1488440"/>
            <a:ext cx="1019175" cy="1022350"/>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4000" dirty="0">
                <a:latin typeface="Bebas" pitchFamily="2" charset="0"/>
              </a:rPr>
              <a:t>01</a:t>
            </a:r>
          </a:p>
        </p:txBody>
      </p:sp>
      <p:sp>
        <p:nvSpPr>
          <p:cNvPr id="15" name="Freeform 28"/>
          <p:cNvSpPr/>
          <p:nvPr/>
        </p:nvSpPr>
        <p:spPr bwMode="auto">
          <a:xfrm>
            <a:off x="6513364" y="3935095"/>
            <a:ext cx="1534795" cy="443865"/>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21" name="TextBox 20"/>
          <p:cNvSpPr txBox="1"/>
          <p:nvPr/>
        </p:nvSpPr>
        <p:spPr>
          <a:xfrm>
            <a:off x="855514" y="5081905"/>
            <a:ext cx="3659505" cy="303530"/>
          </a:xfrm>
          <a:prstGeom prst="rect">
            <a:avLst/>
          </a:prstGeom>
          <a:noFill/>
        </p:spPr>
        <p:txBody>
          <a:bodyPr wrap="square" lIns="83993" tIns="41997" rIns="83993" bIns="41997" rtlCol="0">
            <a:spAutoFit/>
          </a:bodyPr>
          <a:lstStyle/>
          <a:p>
            <a:pPr algn="r">
              <a:lnSpc>
                <a:spcPct val="130000"/>
              </a:lnSpc>
            </a:pPr>
            <a:endParaRPr lang="zh-CN" altLang="en-US" sz="11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Freeform 27"/>
          <p:cNvSpPr/>
          <p:nvPr/>
        </p:nvSpPr>
        <p:spPr bwMode="auto">
          <a:xfrm>
            <a:off x="2189014" y="1979295"/>
            <a:ext cx="1794510" cy="1741170"/>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27" name="Freeform 24"/>
          <p:cNvSpPr/>
          <p:nvPr/>
        </p:nvSpPr>
        <p:spPr bwMode="auto">
          <a:xfrm>
            <a:off x="7593499" y="2997200"/>
            <a:ext cx="878205" cy="878205"/>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3600" dirty="0">
                <a:latin typeface="Bebas" pitchFamily="2" charset="0"/>
              </a:rPr>
              <a:t>02</a:t>
            </a:r>
          </a:p>
        </p:txBody>
      </p:sp>
      <p:sp>
        <p:nvSpPr>
          <p:cNvPr id="28" name="Freeform 25"/>
          <p:cNvSpPr/>
          <p:nvPr/>
        </p:nvSpPr>
        <p:spPr bwMode="auto">
          <a:xfrm>
            <a:off x="2710984" y="1488440"/>
            <a:ext cx="1019175" cy="1022350"/>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4000" dirty="0">
                <a:latin typeface="Bebas" pitchFamily="2" charset="0"/>
              </a:rPr>
              <a:t>01</a:t>
            </a:r>
          </a:p>
        </p:txBody>
      </p:sp>
      <p:sp>
        <p:nvSpPr>
          <p:cNvPr id="29" name="Freeform 28"/>
          <p:cNvSpPr/>
          <p:nvPr/>
        </p:nvSpPr>
        <p:spPr bwMode="auto">
          <a:xfrm>
            <a:off x="6513364" y="3935095"/>
            <a:ext cx="1534795" cy="443865"/>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30" name="Freeform 29"/>
          <p:cNvSpPr/>
          <p:nvPr/>
        </p:nvSpPr>
        <p:spPr bwMode="auto">
          <a:xfrm>
            <a:off x="5269259" y="4520863"/>
            <a:ext cx="494030" cy="1544320"/>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31" name="TextBox 30"/>
          <p:cNvSpPr txBox="1"/>
          <p:nvPr/>
        </p:nvSpPr>
        <p:spPr>
          <a:xfrm>
            <a:off x="3862958" y="1856816"/>
            <a:ext cx="5534660" cy="1045077"/>
          </a:xfrm>
          <a:prstGeom prst="rect">
            <a:avLst/>
          </a:prstGeom>
          <a:noFill/>
        </p:spPr>
        <p:txBody>
          <a:bodyPr wrap="square" lIns="83993" tIns="41997" rIns="83993" bIns="41997"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通过其他渠道吸粉到官方微博或官方微信后要及时回复客户的留言，解决用户的问题，从而</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增加公众号</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微博的活跃度，有效捆绑用户</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a:t>
            </a:r>
          </a:p>
        </p:txBody>
      </p:sp>
      <p:sp>
        <p:nvSpPr>
          <p:cNvPr id="32" name="TextBox 31"/>
          <p:cNvSpPr txBox="1"/>
          <p:nvPr/>
        </p:nvSpPr>
        <p:spPr>
          <a:xfrm>
            <a:off x="3730159" y="1268452"/>
            <a:ext cx="3863340" cy="584775"/>
          </a:xfrm>
          <a:prstGeom prst="rect">
            <a:avLst/>
          </a:prstGeom>
          <a:noFill/>
        </p:spPr>
        <p:txBody>
          <a:bodyPr wrap="square" lIns="83993" tIns="0" rIns="83993" bIns="0" rtlCol="0" anchor="t">
            <a:spAutoFit/>
          </a:bodyPr>
          <a:lstStyle/>
          <a:p>
            <a:pPr>
              <a:lnSpc>
                <a:spcPct val="150000"/>
              </a:lnSpc>
            </a:pPr>
            <a:r>
              <a:rPr lang="zh-CN" altLang="zh-CN" sz="2800" dirty="0">
                <a:latin typeface="华文新魏" panose="02010800040101010101" pitchFamily="2" charset="-122"/>
                <a:ea typeface="华文新魏" panose="02010800040101010101" pitchFamily="2" charset="-122"/>
              </a:rPr>
              <a:t>官方账号的态度经营</a:t>
            </a:r>
            <a:endParaRPr lang="zh-CN" altLang="en-US" sz="2800" dirty="0">
              <a:solidFill>
                <a:schemeClr val="tx1">
                  <a:lumMod val="75000"/>
                  <a:lumOff val="25000"/>
                </a:schemeClr>
              </a:solidFill>
              <a:latin typeface="华文新魏" panose="02010800040101010101" pitchFamily="2" charset="-122"/>
              <a:ea typeface="华文新魏" panose="02010800040101010101" pitchFamily="2" charset="-122"/>
              <a:cs typeface="华文黑体" pitchFamily="2" charset="-122"/>
            </a:endParaRPr>
          </a:p>
        </p:txBody>
      </p:sp>
      <p:sp>
        <p:nvSpPr>
          <p:cNvPr id="33" name="TextBox 32"/>
          <p:cNvSpPr txBox="1"/>
          <p:nvPr/>
        </p:nvSpPr>
        <p:spPr>
          <a:xfrm>
            <a:off x="8486944" y="3265805"/>
            <a:ext cx="3296894" cy="1365165"/>
          </a:xfrm>
          <a:prstGeom prst="rect">
            <a:avLst/>
          </a:prstGeom>
          <a:noFill/>
        </p:spPr>
        <p:txBody>
          <a:bodyPr wrap="square" lIns="83993" tIns="41997" rIns="83993" bIns="41997" rtlCol="0">
            <a:spAutoFit/>
          </a:bodyPr>
          <a:lstStyle/>
          <a:p>
            <a:pPr>
              <a:lnSpc>
                <a:spcPct val="13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在百度百科，</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360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百科建立品牌词条问答类推广</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：在百度知道，搜搜问答，新浪爱问，知乎等网站建立问答。</a:t>
            </a:r>
          </a:p>
        </p:txBody>
      </p:sp>
      <p:sp>
        <p:nvSpPr>
          <p:cNvPr id="36" name="TextBox 35"/>
          <p:cNvSpPr txBox="1"/>
          <p:nvPr/>
        </p:nvSpPr>
        <p:spPr>
          <a:xfrm>
            <a:off x="1346368" y="4497129"/>
            <a:ext cx="3748405" cy="584775"/>
          </a:xfrm>
          <a:prstGeom prst="rect">
            <a:avLst/>
          </a:prstGeom>
          <a:noFill/>
        </p:spPr>
        <p:txBody>
          <a:bodyPr wrap="square" lIns="83993" tIns="0" rIns="83993" bIns="0" rtlCol="0" anchor="t">
            <a:spAutoFit/>
          </a:bodyPr>
          <a:lstStyle/>
          <a:p>
            <a:pPr algn="r">
              <a:lnSpc>
                <a:spcPct val="150000"/>
              </a:lnSpc>
            </a:pPr>
            <a:r>
              <a:rPr lang="zh-CN" altLang="en-US" sz="2800" dirty="0">
                <a:latin typeface="华文新魏" panose="02010800040101010101" pitchFamily="2" charset="-122"/>
                <a:ea typeface="华文新魏" panose="02010800040101010101" pitchFamily="2" charset="-122"/>
              </a:rPr>
              <a:t>利用社交广告助力</a:t>
            </a:r>
          </a:p>
        </p:txBody>
      </p:sp>
      <p:sp>
        <p:nvSpPr>
          <p:cNvPr id="37" name="Freeform 27"/>
          <p:cNvSpPr/>
          <p:nvPr/>
        </p:nvSpPr>
        <p:spPr bwMode="auto">
          <a:xfrm>
            <a:off x="2189014" y="1979295"/>
            <a:ext cx="1794510" cy="1741170"/>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83993" tIns="41997" rIns="83993" bIns="41997" numCol="1" anchor="t" anchorCtr="0" compatLnSpc="1"/>
          <a:lstStyle/>
          <a:p>
            <a:endParaRPr lang="zh-CN" altLang="en-US"/>
          </a:p>
        </p:txBody>
      </p:sp>
      <p:sp>
        <p:nvSpPr>
          <p:cNvPr id="38" name="Freeform 26"/>
          <p:cNvSpPr/>
          <p:nvPr/>
        </p:nvSpPr>
        <p:spPr bwMode="auto">
          <a:xfrm>
            <a:off x="5362404" y="4924452"/>
            <a:ext cx="942315" cy="921965"/>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93" tIns="41997" rIns="83993" bIns="41997" numCol="1" spcCol="0" rtlCol="0" fromWordArt="0" anchor="ctr" anchorCtr="0" forceAA="0" compatLnSpc="1">
            <a:noAutofit/>
          </a:bodyPr>
          <a:lstStyle/>
          <a:p>
            <a:pPr algn="ctr"/>
            <a:r>
              <a:rPr lang="en-US" altLang="zh-CN" sz="4000" dirty="0">
                <a:latin typeface="Bebas" pitchFamily="2" charset="0"/>
              </a:rPr>
              <a:t>03</a:t>
            </a:r>
          </a:p>
        </p:txBody>
      </p:sp>
      <p:pic>
        <p:nvPicPr>
          <p:cNvPr id="39" name="图片 38" descr="20160720225420_5ykrz"/>
          <p:cNvPicPr>
            <a:picLocks noChangeAspect="1"/>
          </p:cNvPicPr>
          <p:nvPr/>
        </p:nvPicPr>
        <p:blipFill>
          <a:blip r:embed="rId3"/>
          <a:stretch>
            <a:fillRect/>
          </a:stretch>
        </p:blipFill>
        <p:spPr>
          <a:xfrm>
            <a:off x="4120598" y="2741845"/>
            <a:ext cx="2671445" cy="1889125"/>
          </a:xfrm>
          <a:prstGeom prst="rect">
            <a:avLst/>
          </a:prstGeom>
        </p:spPr>
      </p:pic>
      <p:sp>
        <p:nvSpPr>
          <p:cNvPr id="3" name="矩形 2"/>
          <p:cNvSpPr/>
          <p:nvPr/>
        </p:nvSpPr>
        <p:spPr>
          <a:xfrm>
            <a:off x="8504271" y="2837290"/>
            <a:ext cx="1980029" cy="523220"/>
          </a:xfrm>
          <a:prstGeom prst="rect">
            <a:avLst/>
          </a:prstGeom>
        </p:spPr>
        <p:txBody>
          <a:bodyPr wrap="none">
            <a:spAutoFit/>
          </a:bodyPr>
          <a:lstStyle/>
          <a:p>
            <a:r>
              <a:rPr lang="zh-CN" altLang="zh-CN" sz="2800" dirty="0">
                <a:latin typeface="华文新魏" panose="02010800040101010101" pitchFamily="2" charset="-122"/>
                <a:ea typeface="华文新魏" panose="02010800040101010101" pitchFamily="2" charset="-122"/>
              </a:rPr>
              <a:t>百科类推广</a:t>
            </a:r>
            <a:endParaRPr lang="zh-CN" altLang="en-US" sz="2800" dirty="0">
              <a:latin typeface="华文新魏" panose="02010800040101010101" pitchFamily="2" charset="-122"/>
              <a:ea typeface="华文新魏" panose="02010800040101010101" pitchFamily="2" charset="-122"/>
            </a:endParaRPr>
          </a:p>
        </p:txBody>
      </p:sp>
      <p:sp>
        <p:nvSpPr>
          <p:cNvPr id="5" name="矩形 4"/>
          <p:cNvSpPr/>
          <p:nvPr/>
        </p:nvSpPr>
        <p:spPr>
          <a:xfrm>
            <a:off x="694606" y="5081905"/>
            <a:ext cx="4574653" cy="1569660"/>
          </a:xfrm>
          <a:prstGeom prst="rect">
            <a:avLst/>
          </a:prstGeom>
        </p:spPr>
        <p:txBody>
          <a:bodyPr wrap="square">
            <a:spAutoFit/>
          </a:bodyPr>
          <a:lstStyle/>
          <a:p>
            <a:pPr lvl="0">
              <a:lnSpc>
                <a:spcPct val="120000"/>
              </a:lnSpc>
            </a:pP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cs typeface="楷体" panose="02010609060101010101"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节假日促销</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，结合各个节日和热点策划圣诞版、七夕节版、穿越版等一系列的主题营销</a:t>
            </a:r>
          </a:p>
          <a:p>
            <a:pPr lvl="0">
              <a:lnSpc>
                <a:spcPct val="120000"/>
              </a:lnSpc>
            </a:pP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cs typeface="楷体" panose="02010609060101010101"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寻找娱乐圈的模范夫妻为形象代言人</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，按周期制作宣传视频，利用明星效应扩大品牌影响力</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endParaRPr>
          </a:p>
          <a:p>
            <a:pPr lvl="0">
              <a:lnSpc>
                <a:spcPct val="120000"/>
              </a:lnSpc>
            </a:pP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cs typeface="楷体" panose="02010609060101010101"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定期抽奖活动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楷体" panose="02010609060101010101" charset="-122"/>
              </a:rPr>
              <a:t>保持用户对品牌的持续关注度</a:t>
            </a:r>
          </a:p>
        </p:txBody>
      </p:sp>
    </p:spTree>
    <p:extLst>
      <p:ext uri="{BB962C8B-B14F-4D97-AF65-F5344CB8AC3E}">
        <p14:creationId xmlns:p14="http://schemas.microsoft.com/office/powerpoint/2010/main" val="4560901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 calcmode="lin" valueType="num">
                                      <p:cBhvr>
                                        <p:cTn id="9" dur="500" fill="hold"/>
                                        <p:tgtEl>
                                          <p:spTgt spid="38"/>
                                        </p:tgtEl>
                                        <p:attrNameLst>
                                          <p:attrName>style.rotation</p:attrName>
                                        </p:attrNameLst>
                                      </p:cBhvr>
                                      <p:tavLst>
                                        <p:tav tm="0">
                                          <p:val>
                                            <p:fltVal val="360"/>
                                          </p:val>
                                        </p:tav>
                                        <p:tav tm="100000">
                                          <p:val>
                                            <p:fltVal val="0"/>
                                          </p:val>
                                        </p:tav>
                                      </p:tavLst>
                                    </p:anim>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p:cNvSpPr>
            <a:spLocks noChangeArrowheads="1"/>
          </p:cNvSpPr>
          <p:nvPr/>
        </p:nvSpPr>
        <p:spPr bwMode="auto">
          <a:xfrm>
            <a:off x="1617630" y="2995742"/>
            <a:ext cx="9082868" cy="22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ct val="120000"/>
              </a:lnSpc>
            </a:pPr>
            <a:r>
              <a:rPr lang="zh-CN" altLang="en-US" sz="2000" b="1" dirty="0">
                <a:solidFill>
                  <a:schemeClr val="bg1"/>
                </a:solidFill>
                <a:latin typeface="微软雅黑" pitchFamily="34" charset="-122"/>
                <a:ea typeface="微软雅黑" pitchFamily="34" charset="-122"/>
                <a:sym typeface="微软雅黑" pitchFamily="34" charset="-122"/>
              </a:rPr>
              <a:t>回顾</a:t>
            </a:r>
            <a:r>
              <a:rPr lang="zh-CN" altLang="en-US" sz="1400" dirty="0">
                <a:solidFill>
                  <a:schemeClr val="bg1"/>
                </a:solidFill>
                <a:latin typeface="微软雅黑" pitchFamily="34" charset="-122"/>
                <a:ea typeface="微软雅黑" pitchFamily="34" charset="-122"/>
                <a:sym typeface="微软雅黑" pitchFamily="34" charset="-122"/>
              </a:rPr>
              <a:t>这一年的工作，在取得成绩的同时，我们也找到了工作中的不足和问题，主要反映于</a:t>
            </a:r>
            <a:r>
              <a:rPr lang="en-US" altLang="zh-CN" sz="1400" dirty="0">
                <a:solidFill>
                  <a:schemeClr val="bg1"/>
                </a:solidFill>
                <a:latin typeface="微软雅黑" pitchFamily="34" charset="-122"/>
                <a:ea typeface="微软雅黑" pitchFamily="34" charset="-122"/>
                <a:sym typeface="微软雅黑" pitchFamily="34" charset="-122"/>
              </a:rPr>
              <a:t>xx</a:t>
            </a:r>
            <a:r>
              <a:rPr lang="zh-CN" altLang="en-US" sz="1400" dirty="0">
                <a:solidFill>
                  <a:schemeClr val="bg1"/>
                </a:solidFill>
                <a:latin typeface="微软雅黑" pitchFamily="34" charset="-122"/>
                <a:ea typeface="微软雅黑" pitchFamily="34" charset="-122"/>
                <a:sym typeface="微软雅黑" pitchFamily="34" charset="-122"/>
              </a:rPr>
              <a:t>及</a:t>
            </a:r>
            <a:r>
              <a:rPr lang="en-US" altLang="zh-CN" sz="1400" dirty="0">
                <a:solidFill>
                  <a:schemeClr val="bg1"/>
                </a:solidFill>
                <a:latin typeface="微软雅黑" pitchFamily="34" charset="-122"/>
                <a:ea typeface="微软雅黑" pitchFamily="34" charset="-122"/>
                <a:sym typeface="微软雅黑" pitchFamily="34" charset="-122"/>
              </a:rPr>
              <a:t>xxx</a:t>
            </a:r>
            <a:r>
              <a:rPr lang="zh-CN" altLang="en-US" sz="1400" dirty="0">
                <a:solidFill>
                  <a:schemeClr val="bg1"/>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400" dirty="0">
                <a:solidFill>
                  <a:schemeClr val="bg1"/>
                </a:solidFill>
                <a:latin typeface="微软雅黑" pitchFamily="34" charset="-122"/>
                <a:ea typeface="微软雅黑" pitchFamily="34" charset="-122"/>
                <a:sym typeface="微软雅黑" pitchFamily="34" charset="-122"/>
              </a:rPr>
              <a:t>xxxxx</a:t>
            </a:r>
            <a:r>
              <a:rPr lang="zh-CN" altLang="en-US" sz="1400" dirty="0">
                <a:solidFill>
                  <a:schemeClr val="bg1"/>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8" name="矩形 7"/>
          <p:cNvSpPr/>
          <p:nvPr/>
        </p:nvSpPr>
        <p:spPr>
          <a:xfrm>
            <a:off x="5118438" y="3623054"/>
            <a:ext cx="2031325" cy="646331"/>
          </a:xfrm>
          <a:prstGeom prst="rect">
            <a:avLst/>
          </a:prstGeom>
        </p:spPr>
        <p:txBody>
          <a:bodyPr wrap="none">
            <a:spAutoFit/>
          </a:bodyPr>
          <a:lstStyle/>
          <a:p>
            <a:pPr algn="ctr"/>
            <a:r>
              <a:rPr lang="zh-CN" altLang="en-US" sz="3600" dirty="0">
                <a:solidFill>
                  <a:schemeClr val="bg1"/>
                </a:solidFill>
                <a:latin typeface="+mn-ea"/>
              </a:rPr>
              <a:t>关于公司</a:t>
            </a:r>
          </a:p>
        </p:txBody>
      </p:sp>
      <p:grpSp>
        <p:nvGrpSpPr>
          <p:cNvPr id="11" name="组合 10"/>
          <p:cNvGrpSpPr/>
          <p:nvPr/>
        </p:nvGrpSpPr>
        <p:grpSpPr>
          <a:xfrm>
            <a:off x="4984443" y="1086993"/>
            <a:ext cx="2299313" cy="2299313"/>
            <a:chOff x="4946343" y="1803114"/>
            <a:chExt cx="2299313" cy="2299313"/>
          </a:xfrm>
        </p:grpSpPr>
        <p:sp>
          <p:nvSpPr>
            <p:cNvPr id="12" name="PA_菱形 4"/>
            <p:cNvSpPr/>
            <p:nvPr>
              <p:custDataLst>
                <p:tags r:id="rId1"/>
              </p:custDataLst>
            </p:nvPr>
          </p:nvSpPr>
          <p:spPr>
            <a:xfrm>
              <a:off x="4946343" y="1803114"/>
              <a:ext cx="2299313" cy="2299313"/>
            </a:xfrm>
            <a:prstGeom prst="diamond">
              <a:avLst/>
            </a:prstGeom>
            <a:solidFill>
              <a:srgbClr val="F3D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nvSpPr>
          <p:spPr>
            <a:xfrm>
              <a:off x="5424763" y="2056889"/>
              <a:ext cx="1342469" cy="1323439"/>
            </a:xfrm>
            <a:prstGeom prst="rect">
              <a:avLst/>
            </a:prstGeom>
            <a:noFill/>
          </p:spPr>
          <p:txBody>
            <a:bodyPr wrap="square" rtlCol="0">
              <a:spAutoFit/>
            </a:bodyPr>
            <a:lstStyle/>
            <a:p>
              <a:pPr algn="ctr"/>
              <a:r>
                <a:rPr lang="en-US" altLang="zh-CN" sz="8000" dirty="0">
                  <a:solidFill>
                    <a:schemeClr val="bg1"/>
                  </a:solidFill>
                  <a:latin typeface="+mn-ea"/>
                </a:rPr>
                <a:t>01</a:t>
              </a:r>
              <a:endParaRPr lang="zh-CN" altLang="en-US" sz="8000" dirty="0">
                <a:solidFill>
                  <a:schemeClr val="bg1"/>
                </a:solidFill>
                <a:latin typeface="+mn-ea"/>
              </a:endParaRPr>
            </a:p>
          </p:txBody>
        </p:sp>
        <p:sp>
          <p:nvSpPr>
            <p:cNvPr id="17" name="PA_菱形 4"/>
            <p:cNvSpPr/>
            <p:nvPr>
              <p:custDataLst>
                <p:tags r:id="rId2"/>
              </p:custDataLst>
            </p:nvPr>
          </p:nvSpPr>
          <p:spPr>
            <a:xfrm>
              <a:off x="5939726" y="3616549"/>
              <a:ext cx="312548" cy="31254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p:cNvSpPr/>
          <p:nvPr/>
        </p:nvSpPr>
        <p:spPr>
          <a:xfrm>
            <a:off x="-745554" y="4297088"/>
            <a:ext cx="13609512" cy="6801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accent3">
                  <a:lumMod val="60000"/>
                  <a:lumOff val="40000"/>
                </a:schemeClr>
              </a:solidFill>
            </a:endParaRPr>
          </a:p>
        </p:txBody>
      </p:sp>
      <p:sp>
        <p:nvSpPr>
          <p:cNvPr id="14" name="TextBox 18"/>
          <p:cNvSpPr>
            <a:spLocks noChangeArrowheads="1"/>
          </p:cNvSpPr>
          <p:nvPr/>
        </p:nvSpPr>
        <p:spPr bwMode="auto">
          <a:xfrm>
            <a:off x="3393857" y="3248784"/>
            <a:ext cx="57246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5400" dirty="0">
                <a:solidFill>
                  <a:schemeClr val="tx1">
                    <a:lumMod val="65000"/>
                    <a:lumOff val="35000"/>
                  </a:schemeClr>
                </a:solidFill>
                <a:latin typeface="华文新魏" panose="02010800040101010101" pitchFamily="2" charset="-122"/>
                <a:ea typeface="华文新魏" panose="02010800040101010101" pitchFamily="2" charset="-122"/>
                <a:sym typeface="方正大黑简体" pitchFamily="65" charset="-122"/>
              </a:rPr>
              <a:t>用户群体属性画像</a:t>
            </a:r>
          </a:p>
        </p:txBody>
      </p:sp>
    </p:spTree>
    <p:extLst>
      <p:ext uri="{BB962C8B-B14F-4D97-AF65-F5344CB8AC3E}">
        <p14:creationId xmlns:p14="http://schemas.microsoft.com/office/powerpoint/2010/main" val="145620843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10"/>
          <p:cNvSpPr txBox="1"/>
          <p:nvPr/>
        </p:nvSpPr>
        <p:spPr>
          <a:xfrm>
            <a:off x="935866" y="9706"/>
            <a:ext cx="4237990" cy="923330"/>
          </a:xfrm>
          <a:prstGeom prst="rect">
            <a:avLst/>
          </a:prstGeom>
          <a:noFill/>
        </p:spPr>
        <p:txBody>
          <a:bodyPr wrap="square" rtlCol="0">
            <a:spAutoFit/>
          </a:bodyPr>
          <a:lstStyle/>
          <a:p>
            <a:pPr fontAlgn="auto">
              <a:lnSpc>
                <a:spcPct val="150000"/>
              </a:lnSpc>
              <a:defRPr/>
            </a:pPr>
            <a:r>
              <a:rPr lang="zh-CN" altLang="en-US" sz="3600" spc="-300" dirty="0">
                <a:latin typeface="华文新魏" panose="02010800040101010101" pitchFamily="2" charset="-122"/>
                <a:ea typeface="华文新魏" panose="02010800040101010101" pitchFamily="2" charset="-122"/>
              </a:rPr>
              <a:t>推广活动策划实例</a:t>
            </a:r>
          </a:p>
        </p:txBody>
      </p:sp>
      <p:sp>
        <p:nvSpPr>
          <p:cNvPr id="2" name="AutoShape 1" desc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66" y="944598"/>
            <a:ext cx="4912902" cy="591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3" desc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898" y="874711"/>
            <a:ext cx="4392488" cy="5969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22998" y="450857"/>
            <a:ext cx="5112568" cy="337580"/>
          </a:xfrm>
          <a:prstGeom prst="rect">
            <a:avLst/>
          </a:prstGeom>
          <a:noFill/>
        </p:spPr>
        <p:txBody>
          <a:bodyPr wrap="square" lIns="83999" tIns="41999" rIns="83999" bIns="41999"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（详见附件）</a:t>
            </a:r>
          </a:p>
        </p:txBody>
      </p:sp>
    </p:spTree>
    <p:extLst>
      <p:ext uri="{BB962C8B-B14F-4D97-AF65-F5344CB8AC3E}">
        <p14:creationId xmlns:p14="http://schemas.microsoft.com/office/powerpoint/2010/main" val="1897507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10"/>
          <p:cNvSpPr txBox="1"/>
          <p:nvPr/>
        </p:nvSpPr>
        <p:spPr>
          <a:xfrm>
            <a:off x="935866" y="9706"/>
            <a:ext cx="4237990" cy="923330"/>
          </a:xfrm>
          <a:prstGeom prst="rect">
            <a:avLst/>
          </a:prstGeom>
          <a:noFill/>
        </p:spPr>
        <p:txBody>
          <a:bodyPr wrap="square" rtlCol="0">
            <a:spAutoFit/>
          </a:bodyPr>
          <a:lstStyle/>
          <a:p>
            <a:pPr fontAlgn="auto">
              <a:lnSpc>
                <a:spcPct val="150000"/>
              </a:lnSpc>
              <a:defRPr/>
            </a:pPr>
            <a:r>
              <a:rPr lang="zh-CN" altLang="en-US" sz="3600" spc="-300" dirty="0">
                <a:latin typeface="华文新魏" panose="02010800040101010101" pitchFamily="2" charset="-122"/>
                <a:ea typeface="华文新魏" panose="02010800040101010101" pitchFamily="2" charset="-122"/>
              </a:rPr>
              <a:t>推广活动策划实例</a:t>
            </a:r>
          </a:p>
        </p:txBody>
      </p:sp>
      <p:sp>
        <p:nvSpPr>
          <p:cNvPr id="2" name="AutoShape 1" desc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TextBox 25"/>
          <p:cNvSpPr txBox="1"/>
          <p:nvPr/>
        </p:nvSpPr>
        <p:spPr>
          <a:xfrm>
            <a:off x="4222998" y="450857"/>
            <a:ext cx="5112568" cy="337580"/>
          </a:xfrm>
          <a:prstGeom prst="rect">
            <a:avLst/>
          </a:prstGeom>
          <a:noFill/>
        </p:spPr>
        <p:txBody>
          <a:bodyPr wrap="square" lIns="83999" tIns="41999" rIns="83999" bIns="41999"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（详见附件）</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613"/>
          <a:stretch/>
        </p:blipFill>
        <p:spPr bwMode="auto">
          <a:xfrm>
            <a:off x="5735166" y="950683"/>
            <a:ext cx="4567047" cy="565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670" y="950683"/>
            <a:ext cx="4392488" cy="5866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032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_菱形 1"/>
          <p:cNvSpPr/>
          <p:nvPr>
            <p:custDataLst>
              <p:tags r:id="rId1"/>
            </p:custDataLst>
          </p:nvPr>
        </p:nvSpPr>
        <p:spPr>
          <a:xfrm>
            <a:off x="2424192" y="1562388"/>
            <a:ext cx="1506376" cy="1506572"/>
          </a:xfrm>
          <a:prstGeom prst="diamond">
            <a:avLst/>
          </a:prstGeom>
          <a:solidFill>
            <a:srgbClr val="F3D3BC"/>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菱形 23"/>
          <p:cNvSpPr/>
          <p:nvPr>
            <p:custDataLst>
              <p:tags r:id="rId2"/>
            </p:custDataLst>
          </p:nvPr>
        </p:nvSpPr>
        <p:spPr>
          <a:xfrm>
            <a:off x="1581096" y="1955404"/>
            <a:ext cx="602172" cy="602250"/>
          </a:xfrm>
          <a:prstGeom prst="diamond">
            <a:avLst/>
          </a:prstGeom>
          <a:solidFill>
            <a:srgbClr val="F3D3BC"/>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PA_菱形 23"/>
          <p:cNvSpPr/>
          <p:nvPr>
            <p:custDataLst>
              <p:tags r:id="rId3"/>
            </p:custDataLst>
          </p:nvPr>
        </p:nvSpPr>
        <p:spPr>
          <a:xfrm>
            <a:off x="2182936" y="1211985"/>
            <a:ext cx="422362" cy="422417"/>
          </a:xfrm>
          <a:prstGeom prst="diamond">
            <a:avLst/>
          </a:prstGeom>
          <a:solidFill>
            <a:srgbClr val="F3D3BC"/>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34" name="组合 33"/>
          <p:cNvGrpSpPr/>
          <p:nvPr/>
        </p:nvGrpSpPr>
        <p:grpSpPr>
          <a:xfrm rot="16200000" flipH="1">
            <a:off x="4789229" y="2710833"/>
            <a:ext cx="1442024" cy="719330"/>
            <a:chOff x="2467503" y="4400363"/>
            <a:chExt cx="1442024" cy="719424"/>
          </a:xfrm>
        </p:grpSpPr>
        <p:cxnSp>
          <p:nvCxnSpPr>
            <p:cNvPr id="31" name="PA_直接连接符 30"/>
            <p:cNvCxnSpPr/>
            <p:nvPr>
              <p:custDataLst>
                <p:tags r:id="rId18"/>
              </p:custDataLst>
            </p:nvPr>
          </p:nvCxnSpPr>
          <p:spPr>
            <a:xfrm flipH="1">
              <a:off x="3190897" y="4401156"/>
              <a:ext cx="718630" cy="71863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PA_直接连接符 30"/>
            <p:cNvCxnSpPr/>
            <p:nvPr>
              <p:custDataLst>
                <p:tags r:id="rId19"/>
              </p:custDataLst>
            </p:nvPr>
          </p:nvCxnSpPr>
          <p:spPr>
            <a:xfrm rot="5400000" flipH="1">
              <a:off x="2467504" y="4400362"/>
              <a:ext cx="718630" cy="71863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PA_菱形 23"/>
          <p:cNvSpPr/>
          <p:nvPr>
            <p:custDataLst>
              <p:tags r:id="rId4"/>
            </p:custDataLst>
          </p:nvPr>
        </p:nvSpPr>
        <p:spPr>
          <a:xfrm>
            <a:off x="1558702" y="919687"/>
            <a:ext cx="288599" cy="288637"/>
          </a:xfrm>
          <a:prstGeom prst="diamond">
            <a:avLst/>
          </a:prstGeom>
          <a:solidFill>
            <a:srgbClr val="F3D3BC"/>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59" name="PA_组合 58"/>
          <p:cNvGrpSpPr/>
          <p:nvPr>
            <p:custDataLst>
              <p:tags r:id="rId5"/>
            </p:custDataLst>
          </p:nvPr>
        </p:nvGrpSpPr>
        <p:grpSpPr>
          <a:xfrm>
            <a:off x="5181925" y="5711063"/>
            <a:ext cx="369758" cy="856603"/>
            <a:chOff x="6697441" y="5773974"/>
            <a:chExt cx="439960" cy="1019104"/>
          </a:xfrm>
        </p:grpSpPr>
        <p:grpSp>
          <p:nvGrpSpPr>
            <p:cNvPr id="50" name="PA_组合 49"/>
            <p:cNvGrpSpPr/>
            <p:nvPr>
              <p:custDataLst>
                <p:tags r:id="rId9"/>
              </p:custDataLst>
            </p:nvPr>
          </p:nvGrpSpPr>
          <p:grpSpPr>
            <a:xfrm>
              <a:off x="6698167" y="6159623"/>
              <a:ext cx="439234" cy="219131"/>
              <a:chOff x="2467501" y="4444780"/>
              <a:chExt cx="1442026" cy="719417"/>
            </a:xfrm>
          </p:grpSpPr>
          <p:cxnSp>
            <p:nvCxnSpPr>
              <p:cNvPr id="51" name="PA_直接连接符 30"/>
              <p:cNvCxnSpPr/>
              <p:nvPr>
                <p:custDataLst>
                  <p:tags r:id="rId16"/>
                </p:custDataLst>
              </p:nvPr>
            </p:nvCxnSpPr>
            <p:spPr>
              <a:xfrm flipH="1">
                <a:off x="3190895" y="4445567"/>
                <a:ext cx="718632" cy="71863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PA_直接连接符 30"/>
              <p:cNvCxnSpPr/>
              <p:nvPr>
                <p:custDataLst>
                  <p:tags r:id="rId17"/>
                </p:custDataLst>
              </p:nvPr>
            </p:nvCxnSpPr>
            <p:spPr>
              <a:xfrm rot="5400000" flipH="1">
                <a:off x="2467503" y="4444778"/>
                <a:ext cx="718630" cy="71863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PA_组合 49"/>
            <p:cNvGrpSpPr/>
            <p:nvPr>
              <p:custDataLst>
                <p:tags r:id="rId10"/>
              </p:custDataLst>
            </p:nvPr>
          </p:nvGrpSpPr>
          <p:grpSpPr>
            <a:xfrm>
              <a:off x="6698167" y="5773974"/>
              <a:ext cx="439233" cy="219133"/>
              <a:chOff x="2467503" y="4400363"/>
              <a:chExt cx="1442024" cy="719424"/>
            </a:xfrm>
          </p:grpSpPr>
          <p:cxnSp>
            <p:nvCxnSpPr>
              <p:cNvPr id="54" name="PA_直接连接符 30"/>
              <p:cNvCxnSpPr/>
              <p:nvPr>
                <p:custDataLst>
                  <p:tags r:id="rId14"/>
                </p:custDataLst>
              </p:nvPr>
            </p:nvCxnSpPr>
            <p:spPr>
              <a:xfrm flipH="1">
                <a:off x="3190897" y="4401156"/>
                <a:ext cx="718630" cy="71863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PA_直接连接符 30"/>
              <p:cNvCxnSpPr/>
              <p:nvPr>
                <p:custDataLst>
                  <p:tags r:id="rId15"/>
                </p:custDataLst>
              </p:nvPr>
            </p:nvCxnSpPr>
            <p:spPr>
              <a:xfrm rot="5400000" flipH="1">
                <a:off x="2467504" y="4400362"/>
                <a:ext cx="718630" cy="71863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PA_组合 49"/>
            <p:cNvGrpSpPr/>
            <p:nvPr>
              <p:custDataLst>
                <p:tags r:id="rId11"/>
              </p:custDataLst>
            </p:nvPr>
          </p:nvGrpSpPr>
          <p:grpSpPr>
            <a:xfrm>
              <a:off x="6697441" y="6573945"/>
              <a:ext cx="439233" cy="219133"/>
              <a:chOff x="2467503" y="4400363"/>
              <a:chExt cx="1442024" cy="719424"/>
            </a:xfrm>
          </p:grpSpPr>
          <p:cxnSp>
            <p:nvCxnSpPr>
              <p:cNvPr id="57" name="PA_直接连接符 30"/>
              <p:cNvCxnSpPr/>
              <p:nvPr>
                <p:custDataLst>
                  <p:tags r:id="rId12"/>
                </p:custDataLst>
              </p:nvPr>
            </p:nvCxnSpPr>
            <p:spPr>
              <a:xfrm flipH="1">
                <a:off x="3190897" y="4401156"/>
                <a:ext cx="718630" cy="71863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PA_直接连接符 30"/>
              <p:cNvCxnSpPr/>
              <p:nvPr>
                <p:custDataLst>
                  <p:tags r:id="rId13"/>
                </p:custDataLst>
              </p:nvPr>
            </p:nvCxnSpPr>
            <p:spPr>
              <a:xfrm rot="5400000" flipH="1">
                <a:off x="2467504" y="4400362"/>
                <a:ext cx="718630" cy="71863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3790950" y="2852936"/>
            <a:ext cx="5120608" cy="1862048"/>
          </a:xfrm>
          <a:prstGeom prst="rect">
            <a:avLst/>
          </a:prstGeom>
          <a:noFill/>
        </p:spPr>
        <p:txBody>
          <a:bodyPr wrap="square" rtlCol="0">
            <a:spAutoFit/>
          </a:bodyPr>
          <a:lstStyle/>
          <a:p>
            <a:pPr algn="r"/>
            <a:r>
              <a:rPr lang="en-US" altLang="zh-CN" sz="11500" dirty="0">
                <a:solidFill>
                  <a:schemeClr val="tx1">
                    <a:lumMod val="65000"/>
                    <a:lumOff val="35000"/>
                  </a:schemeClr>
                </a:solidFill>
                <a:latin typeface="华文新魏" panose="02010800040101010101" pitchFamily="2" charset="-122"/>
                <a:ea typeface="华文新魏" panose="02010800040101010101" pitchFamily="2" charset="-122"/>
              </a:rPr>
              <a:t>Thanks</a:t>
            </a:r>
            <a:endParaRPr lang="zh-CN" altLang="en-US" sz="11500" dirty="0">
              <a:solidFill>
                <a:schemeClr val="tx1">
                  <a:lumMod val="65000"/>
                  <a:lumOff val="35000"/>
                </a:schemeClr>
              </a:solidFill>
              <a:latin typeface="华文新魏" panose="02010800040101010101" pitchFamily="2" charset="-122"/>
              <a:ea typeface="华文新魏" panose="02010800040101010101" pitchFamily="2" charset="-122"/>
            </a:endParaRPr>
          </a:p>
        </p:txBody>
      </p:sp>
      <p:sp>
        <p:nvSpPr>
          <p:cNvPr id="8" name="PA_菱形 23"/>
          <p:cNvSpPr/>
          <p:nvPr>
            <p:custDataLst>
              <p:tags r:id="rId6"/>
            </p:custDataLst>
          </p:nvPr>
        </p:nvSpPr>
        <p:spPr>
          <a:xfrm flipH="1">
            <a:off x="8824071" y="1565521"/>
            <a:ext cx="602172" cy="602250"/>
          </a:xfrm>
          <a:prstGeom prst="diamond">
            <a:avLst/>
          </a:prstGeom>
          <a:solidFill>
            <a:srgbClr val="AAC2AC"/>
          </a:soli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PA_菱形 23"/>
          <p:cNvSpPr/>
          <p:nvPr>
            <p:custDataLst>
              <p:tags r:id="rId7"/>
            </p:custDataLst>
          </p:nvPr>
        </p:nvSpPr>
        <p:spPr>
          <a:xfrm flipH="1">
            <a:off x="9386546" y="785907"/>
            <a:ext cx="422362" cy="422417"/>
          </a:xfrm>
          <a:prstGeom prst="diamond">
            <a:avLst/>
          </a:prstGeom>
          <a:solidFill>
            <a:srgbClr val="F3D3B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菱形 23"/>
          <p:cNvSpPr/>
          <p:nvPr>
            <p:custDataLst>
              <p:tags r:id="rId8"/>
            </p:custDataLst>
          </p:nvPr>
        </p:nvSpPr>
        <p:spPr>
          <a:xfrm flipH="1">
            <a:off x="9674405" y="4864613"/>
            <a:ext cx="288599" cy="288637"/>
          </a:xfrm>
          <a:prstGeom prst="diamond">
            <a:avLst/>
          </a:prstGeom>
          <a:solidFill>
            <a:srgbClr val="AAC2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521215" y="5177790"/>
            <a:ext cx="1046599" cy="441960"/>
          </a:xfrm>
          <a:prstGeom prst="rect">
            <a:avLst/>
          </a:prstGeom>
          <a:noFill/>
          <a:ln w="28575" cmpd="dbl">
            <a:solidFill>
              <a:schemeClr val="accent3">
                <a:lumMod val="7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627882" y="5177790"/>
            <a:ext cx="1097137" cy="461665"/>
          </a:xfrm>
          <a:prstGeom prst="rect">
            <a:avLst/>
          </a:prstGeom>
          <a:noFill/>
        </p:spPr>
        <p:txBody>
          <a:bodyPr wrap="square" rtlCol="0">
            <a:spAutoFit/>
          </a:bodyPr>
          <a:lstStyle/>
          <a:p>
            <a:r>
              <a:rPr lang="en-US" altLang="zh-CN" sz="2400" dirty="0">
                <a:solidFill>
                  <a:schemeClr val="accent3">
                    <a:lumMod val="75000"/>
                  </a:schemeClr>
                </a:solidFill>
                <a:latin typeface="微软雅黑" panose="020B0503020204020204" pitchFamily="34" charset="-122"/>
                <a:ea typeface="微软雅黑" panose="020B0503020204020204" pitchFamily="34" charset="-122"/>
              </a:rPr>
              <a:t>END</a:t>
            </a:r>
          </a:p>
        </p:txBody>
      </p:sp>
      <p:cxnSp>
        <p:nvCxnSpPr>
          <p:cNvPr id="32" name="直接连接符 31"/>
          <p:cNvCxnSpPr/>
          <p:nvPr/>
        </p:nvCxnSpPr>
        <p:spPr>
          <a:xfrm flipV="1">
            <a:off x="5663158" y="4563982"/>
            <a:ext cx="6603710" cy="1714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496608"/>
      </p:ext>
    </p:extLst>
  </p:cSld>
  <p:clrMapOvr>
    <a:masterClrMapping/>
  </p:clrMapOvr>
  <mc:AlternateContent xmlns:mc="http://schemas.openxmlformats.org/markup-compatibility/2006" xmlns:p14="http://schemas.microsoft.com/office/powerpoint/2010/main">
    <mc:Choice Requires="p14">
      <p:transition spd="slow" p14:dur="9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26" presetClass="emph" presetSubtype="0" fill="hold" grpId="1" nodeType="afterEffect">
                                  <p:stCondLst>
                                    <p:cond delay="0"/>
                                  </p:stCondLst>
                                  <p:childTnLst>
                                    <p:animEffect transition="out" filter="fade">
                                      <p:cBhvr>
                                        <p:cTn id="17" dur="500" tmFilter="0, 0; .2, .5; .8, .5; 1, 0"/>
                                        <p:tgtEl>
                                          <p:spTgt spid="12"/>
                                        </p:tgtEl>
                                      </p:cBhvr>
                                    </p:animEffect>
                                    <p:animScale>
                                      <p:cBhvr>
                                        <p:cTn id="18" dur="250" autoRev="1" fill="hold"/>
                                        <p:tgtEl>
                                          <p:spTgt spid="12"/>
                                        </p:tgtEl>
                                      </p:cBhvr>
                                      <p:by x="105000" y="105000"/>
                                    </p:animScale>
                                  </p:childTnLst>
                                </p:cTn>
                              </p:par>
                              <p:par>
                                <p:cTn id="19" presetID="26" presetClass="entr" presetSubtype="0" fill="hold" grpId="0" nodeType="with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290">
                                          <p:stCondLst>
                                            <p:cond delay="0"/>
                                          </p:stCondLst>
                                        </p:cTn>
                                        <p:tgtEl>
                                          <p:spTgt spid="24"/>
                                        </p:tgtEl>
                                      </p:cBhvr>
                                    </p:animEffect>
                                    <p:anim calcmode="lin" valueType="num">
                                      <p:cBhvr>
                                        <p:cTn id="22"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3"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4"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25"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26"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27" dur="13">
                                          <p:stCondLst>
                                            <p:cond delay="325"/>
                                          </p:stCondLst>
                                        </p:cTn>
                                        <p:tgtEl>
                                          <p:spTgt spid="24"/>
                                        </p:tgtEl>
                                      </p:cBhvr>
                                      <p:to x="100000" y="60000"/>
                                    </p:animScale>
                                    <p:animScale>
                                      <p:cBhvr>
                                        <p:cTn id="28" dur="83" decel="50000">
                                          <p:stCondLst>
                                            <p:cond delay="338"/>
                                          </p:stCondLst>
                                        </p:cTn>
                                        <p:tgtEl>
                                          <p:spTgt spid="24"/>
                                        </p:tgtEl>
                                      </p:cBhvr>
                                      <p:to x="100000" y="100000"/>
                                    </p:animScale>
                                    <p:animScale>
                                      <p:cBhvr>
                                        <p:cTn id="29" dur="13">
                                          <p:stCondLst>
                                            <p:cond delay="656"/>
                                          </p:stCondLst>
                                        </p:cTn>
                                        <p:tgtEl>
                                          <p:spTgt spid="24"/>
                                        </p:tgtEl>
                                      </p:cBhvr>
                                      <p:to x="100000" y="80000"/>
                                    </p:animScale>
                                    <p:animScale>
                                      <p:cBhvr>
                                        <p:cTn id="30" dur="83" decel="50000">
                                          <p:stCondLst>
                                            <p:cond delay="669"/>
                                          </p:stCondLst>
                                        </p:cTn>
                                        <p:tgtEl>
                                          <p:spTgt spid="24"/>
                                        </p:tgtEl>
                                      </p:cBhvr>
                                      <p:to x="100000" y="100000"/>
                                    </p:animScale>
                                    <p:animScale>
                                      <p:cBhvr>
                                        <p:cTn id="31" dur="13">
                                          <p:stCondLst>
                                            <p:cond delay="821"/>
                                          </p:stCondLst>
                                        </p:cTn>
                                        <p:tgtEl>
                                          <p:spTgt spid="24"/>
                                        </p:tgtEl>
                                      </p:cBhvr>
                                      <p:to x="100000" y="90000"/>
                                    </p:animScale>
                                    <p:animScale>
                                      <p:cBhvr>
                                        <p:cTn id="32" dur="83" decel="50000">
                                          <p:stCondLst>
                                            <p:cond delay="834"/>
                                          </p:stCondLst>
                                        </p:cTn>
                                        <p:tgtEl>
                                          <p:spTgt spid="24"/>
                                        </p:tgtEl>
                                      </p:cBhvr>
                                      <p:to x="100000" y="100000"/>
                                    </p:animScale>
                                    <p:animScale>
                                      <p:cBhvr>
                                        <p:cTn id="33" dur="13">
                                          <p:stCondLst>
                                            <p:cond delay="904"/>
                                          </p:stCondLst>
                                        </p:cTn>
                                        <p:tgtEl>
                                          <p:spTgt spid="24"/>
                                        </p:tgtEl>
                                      </p:cBhvr>
                                      <p:to x="100000" y="95000"/>
                                    </p:animScale>
                                    <p:animScale>
                                      <p:cBhvr>
                                        <p:cTn id="34" dur="83" decel="50000">
                                          <p:stCondLst>
                                            <p:cond delay="917"/>
                                          </p:stCondLst>
                                        </p:cTn>
                                        <p:tgtEl>
                                          <p:spTgt spid="24"/>
                                        </p:tgtEl>
                                      </p:cBhvr>
                                      <p:to x="100000" y="100000"/>
                                    </p:animScale>
                                  </p:childTnLst>
                                </p:cTn>
                              </p:par>
                              <p:par>
                                <p:cTn id="35" presetID="26" presetClass="entr" presetSubtype="0" fill="hold" grpId="0" nodeType="withEffect">
                                  <p:stCondLst>
                                    <p:cond delay="75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290">
                                          <p:stCondLst>
                                            <p:cond delay="0"/>
                                          </p:stCondLst>
                                        </p:cTn>
                                        <p:tgtEl>
                                          <p:spTgt spid="25"/>
                                        </p:tgtEl>
                                      </p:cBhvr>
                                    </p:animEffect>
                                    <p:anim calcmode="lin" valueType="num">
                                      <p:cBhvr>
                                        <p:cTn id="38"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43" dur="13">
                                          <p:stCondLst>
                                            <p:cond delay="325"/>
                                          </p:stCondLst>
                                        </p:cTn>
                                        <p:tgtEl>
                                          <p:spTgt spid="25"/>
                                        </p:tgtEl>
                                      </p:cBhvr>
                                      <p:to x="100000" y="60000"/>
                                    </p:animScale>
                                    <p:animScale>
                                      <p:cBhvr>
                                        <p:cTn id="44" dur="83" decel="50000">
                                          <p:stCondLst>
                                            <p:cond delay="338"/>
                                          </p:stCondLst>
                                        </p:cTn>
                                        <p:tgtEl>
                                          <p:spTgt spid="25"/>
                                        </p:tgtEl>
                                      </p:cBhvr>
                                      <p:to x="100000" y="100000"/>
                                    </p:animScale>
                                    <p:animScale>
                                      <p:cBhvr>
                                        <p:cTn id="45" dur="13">
                                          <p:stCondLst>
                                            <p:cond delay="656"/>
                                          </p:stCondLst>
                                        </p:cTn>
                                        <p:tgtEl>
                                          <p:spTgt spid="25"/>
                                        </p:tgtEl>
                                      </p:cBhvr>
                                      <p:to x="100000" y="80000"/>
                                    </p:animScale>
                                    <p:animScale>
                                      <p:cBhvr>
                                        <p:cTn id="46" dur="83" decel="50000">
                                          <p:stCondLst>
                                            <p:cond delay="669"/>
                                          </p:stCondLst>
                                        </p:cTn>
                                        <p:tgtEl>
                                          <p:spTgt spid="25"/>
                                        </p:tgtEl>
                                      </p:cBhvr>
                                      <p:to x="100000" y="100000"/>
                                    </p:animScale>
                                    <p:animScale>
                                      <p:cBhvr>
                                        <p:cTn id="47" dur="13">
                                          <p:stCondLst>
                                            <p:cond delay="821"/>
                                          </p:stCondLst>
                                        </p:cTn>
                                        <p:tgtEl>
                                          <p:spTgt spid="25"/>
                                        </p:tgtEl>
                                      </p:cBhvr>
                                      <p:to x="100000" y="90000"/>
                                    </p:animScale>
                                    <p:animScale>
                                      <p:cBhvr>
                                        <p:cTn id="48" dur="83" decel="50000">
                                          <p:stCondLst>
                                            <p:cond delay="834"/>
                                          </p:stCondLst>
                                        </p:cTn>
                                        <p:tgtEl>
                                          <p:spTgt spid="25"/>
                                        </p:tgtEl>
                                      </p:cBhvr>
                                      <p:to x="100000" y="100000"/>
                                    </p:animScale>
                                    <p:animScale>
                                      <p:cBhvr>
                                        <p:cTn id="49" dur="13">
                                          <p:stCondLst>
                                            <p:cond delay="904"/>
                                          </p:stCondLst>
                                        </p:cTn>
                                        <p:tgtEl>
                                          <p:spTgt spid="25"/>
                                        </p:tgtEl>
                                      </p:cBhvr>
                                      <p:to x="100000" y="95000"/>
                                    </p:animScale>
                                    <p:animScale>
                                      <p:cBhvr>
                                        <p:cTn id="50" dur="83" decel="50000">
                                          <p:stCondLst>
                                            <p:cond delay="917"/>
                                          </p:stCondLst>
                                        </p:cTn>
                                        <p:tgtEl>
                                          <p:spTgt spid="25"/>
                                        </p:tgtEl>
                                      </p:cBhvr>
                                      <p:to x="100000" y="100000"/>
                                    </p:animScale>
                                  </p:childTnLst>
                                </p:cTn>
                              </p:par>
                              <p:par>
                                <p:cTn id="51" presetID="26" presetClass="entr" presetSubtype="0" fill="hold" grpId="0" nodeType="withEffect">
                                  <p:stCondLst>
                                    <p:cond delay="25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290">
                                          <p:stCondLst>
                                            <p:cond delay="0"/>
                                          </p:stCondLst>
                                        </p:cTn>
                                        <p:tgtEl>
                                          <p:spTgt spid="60"/>
                                        </p:tgtEl>
                                      </p:cBhvr>
                                    </p:animEffect>
                                    <p:anim calcmode="lin" valueType="num">
                                      <p:cBhvr>
                                        <p:cTn id="54" dur="911"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5" dur="332"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6" dur="332" tmFilter="0, 0; 0.125,0.2665; 0.25,0.4; 0.375,0.465; 0.5,0.5;  0.625,0.535; 0.75,0.6; 0.875,0.7335; 1,1">
                                          <p:stCondLst>
                                            <p:cond delay="332"/>
                                          </p:stCondLst>
                                        </p:cTn>
                                        <p:tgtEl>
                                          <p:spTgt spid="60"/>
                                        </p:tgtEl>
                                        <p:attrNameLst>
                                          <p:attrName>ppt_y</p:attrName>
                                        </p:attrNameLst>
                                      </p:cBhvr>
                                      <p:tavLst>
                                        <p:tav tm="0" fmla="#ppt_y-sin(pi*$)/9">
                                          <p:val>
                                            <p:fltVal val="0"/>
                                          </p:val>
                                        </p:tav>
                                        <p:tav tm="100000">
                                          <p:val>
                                            <p:fltVal val="1"/>
                                          </p:val>
                                        </p:tav>
                                      </p:tavLst>
                                    </p:anim>
                                    <p:anim calcmode="lin" valueType="num">
                                      <p:cBhvr>
                                        <p:cTn id="57" dur="166" tmFilter="0, 0; 0.125,0.2665; 0.25,0.4; 0.375,0.465; 0.5,0.5;  0.625,0.535; 0.75,0.6; 0.875,0.7335; 1,1">
                                          <p:stCondLst>
                                            <p:cond delay="662"/>
                                          </p:stCondLst>
                                        </p:cTn>
                                        <p:tgtEl>
                                          <p:spTgt spid="60"/>
                                        </p:tgtEl>
                                        <p:attrNameLst>
                                          <p:attrName>ppt_y</p:attrName>
                                        </p:attrNameLst>
                                      </p:cBhvr>
                                      <p:tavLst>
                                        <p:tav tm="0" fmla="#ppt_y-sin(pi*$)/27">
                                          <p:val>
                                            <p:fltVal val="0"/>
                                          </p:val>
                                        </p:tav>
                                        <p:tav tm="100000">
                                          <p:val>
                                            <p:fltVal val="1"/>
                                          </p:val>
                                        </p:tav>
                                      </p:tavLst>
                                    </p:anim>
                                    <p:anim calcmode="lin" valueType="num">
                                      <p:cBhvr>
                                        <p:cTn id="58" dur="82" tmFilter="0, 0; 0.125,0.2665; 0.25,0.4; 0.375,0.465; 0.5,0.5;  0.625,0.535; 0.75,0.6; 0.875,0.7335; 1,1">
                                          <p:stCondLst>
                                            <p:cond delay="828"/>
                                          </p:stCondLst>
                                        </p:cTn>
                                        <p:tgtEl>
                                          <p:spTgt spid="60"/>
                                        </p:tgtEl>
                                        <p:attrNameLst>
                                          <p:attrName>ppt_y</p:attrName>
                                        </p:attrNameLst>
                                      </p:cBhvr>
                                      <p:tavLst>
                                        <p:tav tm="0" fmla="#ppt_y-sin(pi*$)/81">
                                          <p:val>
                                            <p:fltVal val="0"/>
                                          </p:val>
                                        </p:tav>
                                        <p:tav tm="100000">
                                          <p:val>
                                            <p:fltVal val="1"/>
                                          </p:val>
                                        </p:tav>
                                      </p:tavLst>
                                    </p:anim>
                                    <p:animScale>
                                      <p:cBhvr>
                                        <p:cTn id="59" dur="13">
                                          <p:stCondLst>
                                            <p:cond delay="325"/>
                                          </p:stCondLst>
                                        </p:cTn>
                                        <p:tgtEl>
                                          <p:spTgt spid="60"/>
                                        </p:tgtEl>
                                      </p:cBhvr>
                                      <p:to x="100000" y="60000"/>
                                    </p:animScale>
                                    <p:animScale>
                                      <p:cBhvr>
                                        <p:cTn id="60" dur="83" decel="50000">
                                          <p:stCondLst>
                                            <p:cond delay="338"/>
                                          </p:stCondLst>
                                        </p:cTn>
                                        <p:tgtEl>
                                          <p:spTgt spid="60"/>
                                        </p:tgtEl>
                                      </p:cBhvr>
                                      <p:to x="100000" y="100000"/>
                                    </p:animScale>
                                    <p:animScale>
                                      <p:cBhvr>
                                        <p:cTn id="61" dur="13">
                                          <p:stCondLst>
                                            <p:cond delay="656"/>
                                          </p:stCondLst>
                                        </p:cTn>
                                        <p:tgtEl>
                                          <p:spTgt spid="60"/>
                                        </p:tgtEl>
                                      </p:cBhvr>
                                      <p:to x="100000" y="80000"/>
                                    </p:animScale>
                                    <p:animScale>
                                      <p:cBhvr>
                                        <p:cTn id="62" dur="83" decel="50000">
                                          <p:stCondLst>
                                            <p:cond delay="669"/>
                                          </p:stCondLst>
                                        </p:cTn>
                                        <p:tgtEl>
                                          <p:spTgt spid="60"/>
                                        </p:tgtEl>
                                      </p:cBhvr>
                                      <p:to x="100000" y="100000"/>
                                    </p:animScale>
                                    <p:animScale>
                                      <p:cBhvr>
                                        <p:cTn id="63" dur="13">
                                          <p:stCondLst>
                                            <p:cond delay="821"/>
                                          </p:stCondLst>
                                        </p:cTn>
                                        <p:tgtEl>
                                          <p:spTgt spid="60"/>
                                        </p:tgtEl>
                                      </p:cBhvr>
                                      <p:to x="100000" y="90000"/>
                                    </p:animScale>
                                    <p:animScale>
                                      <p:cBhvr>
                                        <p:cTn id="64" dur="83" decel="50000">
                                          <p:stCondLst>
                                            <p:cond delay="834"/>
                                          </p:stCondLst>
                                        </p:cTn>
                                        <p:tgtEl>
                                          <p:spTgt spid="60"/>
                                        </p:tgtEl>
                                      </p:cBhvr>
                                      <p:to x="100000" y="100000"/>
                                    </p:animScale>
                                    <p:animScale>
                                      <p:cBhvr>
                                        <p:cTn id="65" dur="13">
                                          <p:stCondLst>
                                            <p:cond delay="904"/>
                                          </p:stCondLst>
                                        </p:cTn>
                                        <p:tgtEl>
                                          <p:spTgt spid="60"/>
                                        </p:tgtEl>
                                      </p:cBhvr>
                                      <p:to x="100000" y="95000"/>
                                    </p:animScale>
                                    <p:animScale>
                                      <p:cBhvr>
                                        <p:cTn id="66" dur="83" decel="50000">
                                          <p:stCondLst>
                                            <p:cond delay="917"/>
                                          </p:stCondLst>
                                        </p:cTn>
                                        <p:tgtEl>
                                          <p:spTgt spid="60"/>
                                        </p:tgtEl>
                                      </p:cBhvr>
                                      <p:to x="100000" y="100000"/>
                                    </p:animScale>
                                  </p:childTnLst>
                                </p:cTn>
                              </p:par>
                            </p:childTnLst>
                          </p:cTn>
                        </p:par>
                        <p:par>
                          <p:cTn id="67" fill="hold">
                            <p:stCondLst>
                              <p:cond delay="2750"/>
                            </p:stCondLst>
                            <p:childTnLst>
                              <p:par>
                                <p:cTn id="68" presetID="10" presetClass="entr" presetSubtype="0"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par>
                          <p:cTn id="71" fill="hold">
                            <p:stCondLst>
                              <p:cond delay="3250"/>
                            </p:stCondLst>
                            <p:childTnLst>
                              <p:par>
                                <p:cTn id="72" presetID="26" presetClass="emph" presetSubtype="0" repeatCount="indefinite" fill="hold" nodeType="afterEffect">
                                  <p:stCondLst>
                                    <p:cond delay="0"/>
                                  </p:stCondLst>
                                  <p:endCondLst>
                                    <p:cond evt="onNext" delay="0">
                                      <p:tgtEl>
                                        <p:sldTgt/>
                                      </p:tgtEl>
                                    </p:cond>
                                  </p:endCondLst>
                                  <p:childTnLst>
                                    <p:animEffect transition="out" filter="fade">
                                      <p:cBhvr>
                                        <p:cTn id="73" dur="500" tmFilter="0, 0; .2, .5; .8, .5; 1, 0"/>
                                        <p:tgtEl>
                                          <p:spTgt spid="59"/>
                                        </p:tgtEl>
                                      </p:cBhvr>
                                    </p:animEffect>
                                    <p:animScale>
                                      <p:cBhvr>
                                        <p:cTn id="74" dur="250" autoRev="1" fill="hold"/>
                                        <p:tgtEl>
                                          <p:spTgt spid="59"/>
                                        </p:tgtEl>
                                      </p:cBhvr>
                                      <p:by x="105000" y="105000"/>
                                    </p:animScale>
                                  </p:childTnLst>
                                </p:cTn>
                              </p:par>
                              <p:par>
                                <p:cTn id="75" presetID="26" presetClass="entr" presetSubtype="0" fill="hold" grpId="0" nodeType="withEffect">
                                  <p:stCondLst>
                                    <p:cond delay="50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290">
                                          <p:stCondLst>
                                            <p:cond delay="0"/>
                                          </p:stCondLst>
                                        </p:cTn>
                                        <p:tgtEl>
                                          <p:spTgt spid="8"/>
                                        </p:tgtEl>
                                      </p:cBhvr>
                                    </p:animEffect>
                                    <p:anim calcmode="lin" valueType="num">
                                      <p:cBhvr>
                                        <p:cTn id="7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8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8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83" dur="13">
                                          <p:stCondLst>
                                            <p:cond delay="325"/>
                                          </p:stCondLst>
                                        </p:cTn>
                                        <p:tgtEl>
                                          <p:spTgt spid="8"/>
                                        </p:tgtEl>
                                      </p:cBhvr>
                                      <p:to x="100000" y="60000"/>
                                    </p:animScale>
                                    <p:animScale>
                                      <p:cBhvr>
                                        <p:cTn id="84" dur="83" decel="50000">
                                          <p:stCondLst>
                                            <p:cond delay="338"/>
                                          </p:stCondLst>
                                        </p:cTn>
                                        <p:tgtEl>
                                          <p:spTgt spid="8"/>
                                        </p:tgtEl>
                                      </p:cBhvr>
                                      <p:to x="100000" y="100000"/>
                                    </p:animScale>
                                    <p:animScale>
                                      <p:cBhvr>
                                        <p:cTn id="85" dur="13">
                                          <p:stCondLst>
                                            <p:cond delay="656"/>
                                          </p:stCondLst>
                                        </p:cTn>
                                        <p:tgtEl>
                                          <p:spTgt spid="8"/>
                                        </p:tgtEl>
                                      </p:cBhvr>
                                      <p:to x="100000" y="80000"/>
                                    </p:animScale>
                                    <p:animScale>
                                      <p:cBhvr>
                                        <p:cTn id="86" dur="83" decel="50000">
                                          <p:stCondLst>
                                            <p:cond delay="669"/>
                                          </p:stCondLst>
                                        </p:cTn>
                                        <p:tgtEl>
                                          <p:spTgt spid="8"/>
                                        </p:tgtEl>
                                      </p:cBhvr>
                                      <p:to x="100000" y="100000"/>
                                    </p:animScale>
                                    <p:animScale>
                                      <p:cBhvr>
                                        <p:cTn id="87" dur="13">
                                          <p:stCondLst>
                                            <p:cond delay="821"/>
                                          </p:stCondLst>
                                        </p:cTn>
                                        <p:tgtEl>
                                          <p:spTgt spid="8"/>
                                        </p:tgtEl>
                                      </p:cBhvr>
                                      <p:to x="100000" y="90000"/>
                                    </p:animScale>
                                    <p:animScale>
                                      <p:cBhvr>
                                        <p:cTn id="88" dur="83" decel="50000">
                                          <p:stCondLst>
                                            <p:cond delay="834"/>
                                          </p:stCondLst>
                                        </p:cTn>
                                        <p:tgtEl>
                                          <p:spTgt spid="8"/>
                                        </p:tgtEl>
                                      </p:cBhvr>
                                      <p:to x="100000" y="100000"/>
                                    </p:animScale>
                                    <p:animScale>
                                      <p:cBhvr>
                                        <p:cTn id="89" dur="13">
                                          <p:stCondLst>
                                            <p:cond delay="904"/>
                                          </p:stCondLst>
                                        </p:cTn>
                                        <p:tgtEl>
                                          <p:spTgt spid="8"/>
                                        </p:tgtEl>
                                      </p:cBhvr>
                                      <p:to x="100000" y="95000"/>
                                    </p:animScale>
                                    <p:animScale>
                                      <p:cBhvr>
                                        <p:cTn id="90" dur="83" decel="50000">
                                          <p:stCondLst>
                                            <p:cond delay="917"/>
                                          </p:stCondLst>
                                        </p:cTn>
                                        <p:tgtEl>
                                          <p:spTgt spid="8"/>
                                        </p:tgtEl>
                                      </p:cBhvr>
                                      <p:to x="100000" y="100000"/>
                                    </p:animScale>
                                  </p:childTnLst>
                                </p:cTn>
                              </p:par>
                              <p:par>
                                <p:cTn id="91" presetID="26" presetClass="entr" presetSubtype="0" fill="hold" grpId="0" nodeType="withEffect">
                                  <p:stCondLst>
                                    <p:cond delay="750"/>
                                  </p:stCondLst>
                                  <p:childTnLst>
                                    <p:set>
                                      <p:cBhvr>
                                        <p:cTn id="92" dur="1" fill="hold">
                                          <p:stCondLst>
                                            <p:cond delay="0"/>
                                          </p:stCondLst>
                                        </p:cTn>
                                        <p:tgtEl>
                                          <p:spTgt spid="9"/>
                                        </p:tgtEl>
                                        <p:attrNameLst>
                                          <p:attrName>style.visibility</p:attrName>
                                        </p:attrNameLst>
                                      </p:cBhvr>
                                      <p:to>
                                        <p:strVal val="visible"/>
                                      </p:to>
                                    </p:set>
                                    <p:animEffect transition="in" filter="wipe(down)">
                                      <p:cBhvr>
                                        <p:cTn id="93" dur="290">
                                          <p:stCondLst>
                                            <p:cond delay="0"/>
                                          </p:stCondLst>
                                        </p:cTn>
                                        <p:tgtEl>
                                          <p:spTgt spid="9"/>
                                        </p:tgtEl>
                                      </p:cBhvr>
                                    </p:animEffect>
                                    <p:anim calcmode="lin" valueType="num">
                                      <p:cBhvr>
                                        <p:cTn id="94"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5"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6"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97"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98"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99" dur="13">
                                          <p:stCondLst>
                                            <p:cond delay="325"/>
                                          </p:stCondLst>
                                        </p:cTn>
                                        <p:tgtEl>
                                          <p:spTgt spid="9"/>
                                        </p:tgtEl>
                                      </p:cBhvr>
                                      <p:to x="100000" y="60000"/>
                                    </p:animScale>
                                    <p:animScale>
                                      <p:cBhvr>
                                        <p:cTn id="100" dur="83" decel="50000">
                                          <p:stCondLst>
                                            <p:cond delay="338"/>
                                          </p:stCondLst>
                                        </p:cTn>
                                        <p:tgtEl>
                                          <p:spTgt spid="9"/>
                                        </p:tgtEl>
                                      </p:cBhvr>
                                      <p:to x="100000" y="100000"/>
                                    </p:animScale>
                                    <p:animScale>
                                      <p:cBhvr>
                                        <p:cTn id="101" dur="13">
                                          <p:stCondLst>
                                            <p:cond delay="656"/>
                                          </p:stCondLst>
                                        </p:cTn>
                                        <p:tgtEl>
                                          <p:spTgt spid="9"/>
                                        </p:tgtEl>
                                      </p:cBhvr>
                                      <p:to x="100000" y="80000"/>
                                    </p:animScale>
                                    <p:animScale>
                                      <p:cBhvr>
                                        <p:cTn id="102" dur="83" decel="50000">
                                          <p:stCondLst>
                                            <p:cond delay="669"/>
                                          </p:stCondLst>
                                        </p:cTn>
                                        <p:tgtEl>
                                          <p:spTgt spid="9"/>
                                        </p:tgtEl>
                                      </p:cBhvr>
                                      <p:to x="100000" y="100000"/>
                                    </p:animScale>
                                    <p:animScale>
                                      <p:cBhvr>
                                        <p:cTn id="103" dur="13">
                                          <p:stCondLst>
                                            <p:cond delay="821"/>
                                          </p:stCondLst>
                                        </p:cTn>
                                        <p:tgtEl>
                                          <p:spTgt spid="9"/>
                                        </p:tgtEl>
                                      </p:cBhvr>
                                      <p:to x="100000" y="90000"/>
                                    </p:animScale>
                                    <p:animScale>
                                      <p:cBhvr>
                                        <p:cTn id="104" dur="83" decel="50000">
                                          <p:stCondLst>
                                            <p:cond delay="834"/>
                                          </p:stCondLst>
                                        </p:cTn>
                                        <p:tgtEl>
                                          <p:spTgt spid="9"/>
                                        </p:tgtEl>
                                      </p:cBhvr>
                                      <p:to x="100000" y="100000"/>
                                    </p:animScale>
                                    <p:animScale>
                                      <p:cBhvr>
                                        <p:cTn id="105" dur="13">
                                          <p:stCondLst>
                                            <p:cond delay="904"/>
                                          </p:stCondLst>
                                        </p:cTn>
                                        <p:tgtEl>
                                          <p:spTgt spid="9"/>
                                        </p:tgtEl>
                                      </p:cBhvr>
                                      <p:to x="100000" y="95000"/>
                                    </p:animScale>
                                    <p:animScale>
                                      <p:cBhvr>
                                        <p:cTn id="106" dur="83" decel="50000">
                                          <p:stCondLst>
                                            <p:cond delay="917"/>
                                          </p:stCondLst>
                                        </p:cTn>
                                        <p:tgtEl>
                                          <p:spTgt spid="9"/>
                                        </p:tgtEl>
                                      </p:cBhvr>
                                      <p:to x="100000" y="100000"/>
                                    </p:animScale>
                                  </p:childTnLst>
                                </p:cTn>
                              </p:par>
                              <p:par>
                                <p:cTn id="107" presetID="26" presetClass="entr" presetSubtype="0" fill="hold" grpId="0" nodeType="withEffect">
                                  <p:stCondLst>
                                    <p:cond delay="250"/>
                                  </p:stCondLst>
                                  <p:childTnLst>
                                    <p:set>
                                      <p:cBhvr>
                                        <p:cTn id="108" dur="1" fill="hold">
                                          <p:stCondLst>
                                            <p:cond delay="0"/>
                                          </p:stCondLst>
                                        </p:cTn>
                                        <p:tgtEl>
                                          <p:spTgt spid="11"/>
                                        </p:tgtEl>
                                        <p:attrNameLst>
                                          <p:attrName>style.visibility</p:attrName>
                                        </p:attrNameLst>
                                      </p:cBhvr>
                                      <p:to>
                                        <p:strVal val="visible"/>
                                      </p:to>
                                    </p:set>
                                    <p:animEffect transition="in" filter="wipe(down)">
                                      <p:cBhvr>
                                        <p:cTn id="109" dur="290">
                                          <p:stCondLst>
                                            <p:cond delay="0"/>
                                          </p:stCondLst>
                                        </p:cTn>
                                        <p:tgtEl>
                                          <p:spTgt spid="11"/>
                                        </p:tgtEl>
                                      </p:cBhvr>
                                    </p:animEffect>
                                    <p:anim calcmode="lin" valueType="num">
                                      <p:cBhvr>
                                        <p:cTn id="11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1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11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11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115" dur="13">
                                          <p:stCondLst>
                                            <p:cond delay="325"/>
                                          </p:stCondLst>
                                        </p:cTn>
                                        <p:tgtEl>
                                          <p:spTgt spid="11"/>
                                        </p:tgtEl>
                                      </p:cBhvr>
                                      <p:to x="100000" y="60000"/>
                                    </p:animScale>
                                    <p:animScale>
                                      <p:cBhvr>
                                        <p:cTn id="116" dur="83" decel="50000">
                                          <p:stCondLst>
                                            <p:cond delay="338"/>
                                          </p:stCondLst>
                                        </p:cTn>
                                        <p:tgtEl>
                                          <p:spTgt spid="11"/>
                                        </p:tgtEl>
                                      </p:cBhvr>
                                      <p:to x="100000" y="100000"/>
                                    </p:animScale>
                                    <p:animScale>
                                      <p:cBhvr>
                                        <p:cTn id="117" dur="13">
                                          <p:stCondLst>
                                            <p:cond delay="656"/>
                                          </p:stCondLst>
                                        </p:cTn>
                                        <p:tgtEl>
                                          <p:spTgt spid="11"/>
                                        </p:tgtEl>
                                      </p:cBhvr>
                                      <p:to x="100000" y="80000"/>
                                    </p:animScale>
                                    <p:animScale>
                                      <p:cBhvr>
                                        <p:cTn id="118" dur="83" decel="50000">
                                          <p:stCondLst>
                                            <p:cond delay="669"/>
                                          </p:stCondLst>
                                        </p:cTn>
                                        <p:tgtEl>
                                          <p:spTgt spid="11"/>
                                        </p:tgtEl>
                                      </p:cBhvr>
                                      <p:to x="100000" y="100000"/>
                                    </p:animScale>
                                    <p:animScale>
                                      <p:cBhvr>
                                        <p:cTn id="119" dur="13">
                                          <p:stCondLst>
                                            <p:cond delay="821"/>
                                          </p:stCondLst>
                                        </p:cTn>
                                        <p:tgtEl>
                                          <p:spTgt spid="11"/>
                                        </p:tgtEl>
                                      </p:cBhvr>
                                      <p:to x="100000" y="90000"/>
                                    </p:animScale>
                                    <p:animScale>
                                      <p:cBhvr>
                                        <p:cTn id="120" dur="83" decel="50000">
                                          <p:stCondLst>
                                            <p:cond delay="834"/>
                                          </p:stCondLst>
                                        </p:cTn>
                                        <p:tgtEl>
                                          <p:spTgt spid="11"/>
                                        </p:tgtEl>
                                      </p:cBhvr>
                                      <p:to x="100000" y="100000"/>
                                    </p:animScale>
                                    <p:animScale>
                                      <p:cBhvr>
                                        <p:cTn id="121" dur="13">
                                          <p:stCondLst>
                                            <p:cond delay="904"/>
                                          </p:stCondLst>
                                        </p:cTn>
                                        <p:tgtEl>
                                          <p:spTgt spid="11"/>
                                        </p:tgtEl>
                                      </p:cBhvr>
                                      <p:to x="100000" y="95000"/>
                                    </p:animScale>
                                    <p:animScale>
                                      <p:cBhvr>
                                        <p:cTn id="122" dur="83" decel="50000">
                                          <p:stCondLst>
                                            <p:cond delay="917"/>
                                          </p:stCondLst>
                                        </p:cTn>
                                        <p:tgtEl>
                                          <p:spTgt spid="11"/>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blinds(horizontal)">
                                      <p:cBhvr>
                                        <p:cTn id="127" dur="500"/>
                                        <p:tgtEl>
                                          <p:spTgt spid="6"/>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blinds(horizontal)">
                                      <p:cBhvr>
                                        <p:cTn id="132" dur="500"/>
                                        <p:tgtEl>
                                          <p:spTgt spid="14"/>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15"/>
                                        </p:tgtEl>
                                        <p:attrNameLst>
                                          <p:attrName>style.visibility</p:attrName>
                                        </p:attrNameLst>
                                      </p:cBhvr>
                                      <p:to>
                                        <p:strVal val="visible"/>
                                      </p:to>
                                    </p:set>
                                    <p:animEffect transition="in" filter="blinds(horizontal)">
                                      <p:cBhvr>
                                        <p:cTn id="1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24" grpId="0" bldLvl="0" animBg="1"/>
      <p:bldP spid="25" grpId="0" bldLvl="0" animBg="1"/>
      <p:bldP spid="60" grpId="0" bldLvl="0" animBg="1"/>
      <p:bldP spid="6" grpId="0"/>
      <p:bldP spid="8" grpId="0" bldLvl="0" animBg="1"/>
      <p:bldP spid="9" grpId="0" bldLvl="0" animBg="1"/>
      <p:bldP spid="11" grpId="0" bldLvl="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923330"/>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目标用户</a:t>
            </a:r>
          </a:p>
        </p:txBody>
      </p:sp>
      <p:sp>
        <p:nvSpPr>
          <p:cNvPr id="52" name="TextBox 51"/>
          <p:cNvSpPr txBox="1"/>
          <p:nvPr/>
        </p:nvSpPr>
        <p:spPr>
          <a:xfrm>
            <a:off x="7247772" y="1766017"/>
            <a:ext cx="4320041" cy="2245410"/>
          </a:xfrm>
          <a:prstGeom prst="rect">
            <a:avLst/>
          </a:prstGeom>
          <a:noFill/>
        </p:spPr>
        <p:txBody>
          <a:bodyPr wrap="square" lIns="83999" tIns="41999" rIns="83999" bIns="41999" rtlCol="0">
            <a:spAutoFit/>
          </a:bodyPr>
          <a:lstStyle/>
          <a:p>
            <a:pPr algn="just">
              <a:lnSpc>
                <a:spcPct val="130000"/>
              </a:lnSpc>
            </a:pPr>
            <a:r>
              <a:rPr lang="zh-CN" altLang="zh-CN" dirty="0">
                <a:latin typeface="微软雅黑 Light" panose="020B0502040204020203" pitchFamily="34" charset="-122"/>
                <a:ea typeface="微软雅黑 Light" panose="020B0502040204020203" pitchFamily="34" charset="-122"/>
              </a:rPr>
              <a:t>根据国家统计局统计数据显示，现阶段</a:t>
            </a:r>
            <a:r>
              <a:rPr lang="zh-CN" altLang="zh-CN" b="1" dirty="0">
                <a:latin typeface="微软雅黑 Light" panose="020B0502040204020203" pitchFamily="34" charset="-122"/>
                <a:ea typeface="微软雅黑 Light" panose="020B0502040204020203" pitchFamily="34" charset="-122"/>
              </a:rPr>
              <a:t>我国居民婚姻登记对数量级仍处于较高区间</a:t>
            </a:r>
            <a:r>
              <a:rPr lang="zh-CN" altLang="zh-CN" dirty="0">
                <a:latin typeface="微软雅黑 Light" panose="020B0502040204020203" pitchFamily="34" charset="-122"/>
                <a:ea typeface="微软雅黑 Light" panose="020B0502040204020203" pitchFamily="34" charset="-122"/>
              </a:rPr>
              <a:t>，且随着居民婚姻观念转变，</a:t>
            </a:r>
            <a:r>
              <a:rPr lang="zh-CN" altLang="zh-CN" b="1" dirty="0">
                <a:latin typeface="微软雅黑 Light" panose="020B0502040204020203" pitchFamily="34" charset="-122"/>
                <a:ea typeface="微软雅黑 Light" panose="020B0502040204020203" pitchFamily="34" charset="-122"/>
              </a:rPr>
              <a:t>再婚人群规模持续增长，庞大的备婚人群</a:t>
            </a:r>
            <a:r>
              <a:rPr lang="zh-CN" altLang="zh-CN" dirty="0">
                <a:latin typeface="微软雅黑 Light" panose="020B0502040204020203" pitchFamily="34" charset="-122"/>
                <a:ea typeface="微软雅黑 Light" panose="020B0502040204020203" pitchFamily="34" charset="-122"/>
              </a:rPr>
              <a:t>为结婚服务市场提供了核心目标用户。</a:t>
            </a:r>
          </a:p>
          <a:p>
            <a:pPr algn="just">
              <a:lnSpc>
                <a:spcPct val="130000"/>
              </a:lnSpc>
            </a:pPr>
            <a:endPar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4" name="TextBox 53"/>
          <p:cNvSpPr txBox="1"/>
          <p:nvPr/>
        </p:nvSpPr>
        <p:spPr>
          <a:xfrm>
            <a:off x="8437392" y="5644662"/>
            <a:ext cx="2173392" cy="592650"/>
          </a:xfrm>
          <a:prstGeom prst="rect">
            <a:avLst/>
          </a:prstGeom>
          <a:noFill/>
        </p:spPr>
        <p:txBody>
          <a:bodyPr wrap="none" lIns="83999" tIns="41999" rIns="83999" bIns="41999" rtlCol="0">
            <a:spAutoFit/>
          </a:bodyPr>
          <a:lstStyle/>
          <a:p>
            <a:r>
              <a:rPr lang="en-US" altLang="zh-CN" sz="3300" dirty="0">
                <a:solidFill>
                  <a:schemeClr val="accent3">
                    <a:lumMod val="75000"/>
                  </a:schemeClr>
                </a:solidFill>
                <a:latin typeface="Bebas" pitchFamily="2" charset="0"/>
              </a:rPr>
              <a:t>11,428,000</a:t>
            </a:r>
            <a:endParaRPr lang="zh-CN" altLang="en-US" sz="3300" dirty="0">
              <a:solidFill>
                <a:schemeClr val="accent3">
                  <a:lumMod val="75000"/>
                </a:schemeClr>
              </a:solidFill>
              <a:latin typeface="Bebas" pitchFamily="2" charset="0"/>
            </a:endParaRPr>
          </a:p>
        </p:txBody>
      </p:sp>
      <p:sp>
        <p:nvSpPr>
          <p:cNvPr id="58" name="Freeform 35"/>
          <p:cNvSpPr>
            <a:spLocks noEditPoints="1"/>
          </p:cNvSpPr>
          <p:nvPr/>
        </p:nvSpPr>
        <p:spPr bwMode="auto">
          <a:xfrm>
            <a:off x="11063313" y="5715656"/>
            <a:ext cx="216469" cy="456265"/>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chemeClr val="accent3">
              <a:lumMod val="60000"/>
              <a:lumOff val="40000"/>
            </a:schemeClr>
          </a:solidFill>
          <a:ln>
            <a:noFill/>
          </a:ln>
          <a:extLst/>
        </p:spPr>
        <p:txBody>
          <a:bodyPr vert="horz" wrap="square" lIns="83999" tIns="41999" rIns="83999" bIns="41999" numCol="1" anchor="t" anchorCtr="0" compatLnSpc="1">
            <a:prstTxWarp prst="textNoShape">
              <a:avLst/>
            </a:prstTxWarp>
          </a:bodyPr>
          <a:lstStyle/>
          <a:p>
            <a:endParaRPr lang="zh-CN" altLang="en-US"/>
          </a:p>
        </p:txBody>
      </p:sp>
      <p:sp>
        <p:nvSpPr>
          <p:cNvPr id="59" name="Freeform 36"/>
          <p:cNvSpPr>
            <a:spLocks noEditPoints="1"/>
          </p:cNvSpPr>
          <p:nvPr/>
        </p:nvSpPr>
        <p:spPr bwMode="auto">
          <a:xfrm>
            <a:off x="10828715" y="5728251"/>
            <a:ext cx="179892" cy="454466"/>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chemeClr val="accent3">
              <a:lumMod val="75000"/>
            </a:schemeClr>
          </a:solidFill>
          <a:ln>
            <a:noFill/>
          </a:ln>
          <a:extLst/>
        </p:spPr>
        <p:txBody>
          <a:bodyPr vert="horz" wrap="square" lIns="83999" tIns="41999" rIns="83999" bIns="41999" numCol="1" anchor="t" anchorCtr="0" compatLnSpc="1">
            <a:prstTxWarp prst="textNoShape">
              <a:avLst/>
            </a:prstTxWarp>
          </a:bodyPr>
          <a:lstStyle/>
          <a:p>
            <a:endParaRPr lang="zh-CN" altLang="en-US"/>
          </a:p>
        </p:txBody>
      </p:sp>
      <p:pic>
        <p:nvPicPr>
          <p:cNvPr id="63" name="图片 62" descr="https://ss2.baidu.com/6ONYsjip0QIZ8tyhnq/it/u=3663553337,2191478844&amp;fm=170&amp;s=711AE433DEF74B9A184AE1C20200F0BB&amp;w=489&amp;h=277&amp;img.JPG"/>
          <p:cNvPicPr/>
          <p:nvPr/>
        </p:nvPicPr>
        <p:blipFill>
          <a:blip r:embed="rId3">
            <a:extLst>
              <a:ext uri="{28A0092B-C50C-407E-A947-70E740481C1C}">
                <a14:useLocalDpi xmlns:a14="http://schemas.microsoft.com/office/drawing/2010/main" val="0"/>
              </a:ext>
            </a:extLst>
          </a:blip>
          <a:srcRect/>
          <a:stretch>
            <a:fillRect/>
          </a:stretch>
        </p:blipFill>
        <p:spPr bwMode="auto">
          <a:xfrm>
            <a:off x="653860" y="1783582"/>
            <a:ext cx="6104225" cy="3462791"/>
          </a:xfrm>
          <a:prstGeom prst="rect">
            <a:avLst/>
          </a:prstGeom>
          <a:noFill/>
          <a:ln>
            <a:noFill/>
          </a:ln>
        </p:spPr>
      </p:pic>
      <p:sp>
        <p:nvSpPr>
          <p:cNvPr id="64" name="TextBox 63"/>
          <p:cNvSpPr txBox="1"/>
          <p:nvPr/>
        </p:nvSpPr>
        <p:spPr>
          <a:xfrm>
            <a:off x="8451435" y="4521432"/>
            <a:ext cx="2173392" cy="592650"/>
          </a:xfrm>
          <a:prstGeom prst="rect">
            <a:avLst/>
          </a:prstGeom>
          <a:noFill/>
        </p:spPr>
        <p:txBody>
          <a:bodyPr wrap="none" lIns="83999" tIns="41999" rIns="83999" bIns="41999" rtlCol="0">
            <a:spAutoFit/>
          </a:bodyPr>
          <a:lstStyle/>
          <a:p>
            <a:r>
              <a:rPr lang="en-US" altLang="zh-CN" sz="3300" dirty="0">
                <a:solidFill>
                  <a:schemeClr val="accent3">
                    <a:lumMod val="75000"/>
                  </a:schemeClr>
                </a:solidFill>
                <a:latin typeface="Bebas" pitchFamily="2" charset="0"/>
              </a:rPr>
              <a:t>10,591,000</a:t>
            </a:r>
            <a:endParaRPr lang="zh-CN" altLang="en-US" sz="3300" dirty="0">
              <a:solidFill>
                <a:schemeClr val="accent3">
                  <a:lumMod val="75000"/>
                </a:schemeClr>
              </a:solidFill>
              <a:latin typeface="Bebas" pitchFamily="2" charset="0"/>
            </a:endParaRPr>
          </a:p>
        </p:txBody>
      </p:sp>
      <p:sp>
        <p:nvSpPr>
          <p:cNvPr id="65" name="Freeform 35"/>
          <p:cNvSpPr>
            <a:spLocks noEditPoints="1"/>
          </p:cNvSpPr>
          <p:nvPr/>
        </p:nvSpPr>
        <p:spPr bwMode="auto">
          <a:xfrm>
            <a:off x="11053688" y="4587157"/>
            <a:ext cx="216469" cy="456265"/>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chemeClr val="accent3">
              <a:lumMod val="60000"/>
              <a:lumOff val="40000"/>
            </a:schemeClr>
          </a:solidFill>
          <a:ln>
            <a:noFill/>
          </a:ln>
          <a:extLst/>
        </p:spPr>
        <p:txBody>
          <a:bodyPr vert="horz" wrap="square" lIns="83999" tIns="41999" rIns="83999" bIns="41999" numCol="1" anchor="t" anchorCtr="0" compatLnSpc="1">
            <a:prstTxWarp prst="textNoShape">
              <a:avLst/>
            </a:prstTxWarp>
          </a:bodyPr>
          <a:lstStyle/>
          <a:p>
            <a:endParaRPr lang="zh-CN" altLang="en-US"/>
          </a:p>
        </p:txBody>
      </p:sp>
      <p:sp>
        <p:nvSpPr>
          <p:cNvPr id="66" name="Freeform 36"/>
          <p:cNvSpPr>
            <a:spLocks noEditPoints="1"/>
          </p:cNvSpPr>
          <p:nvPr/>
        </p:nvSpPr>
        <p:spPr bwMode="auto">
          <a:xfrm>
            <a:off x="10828715" y="4590420"/>
            <a:ext cx="179892" cy="454466"/>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chemeClr val="accent3">
              <a:lumMod val="75000"/>
            </a:schemeClr>
          </a:solidFill>
          <a:ln>
            <a:noFill/>
          </a:ln>
          <a:extLst/>
        </p:spPr>
        <p:txBody>
          <a:bodyPr vert="horz" wrap="square" lIns="83999" tIns="41999" rIns="83999" bIns="41999" numCol="1" anchor="t" anchorCtr="0" compatLnSpc="1">
            <a:prstTxWarp prst="textNoShape">
              <a:avLst/>
            </a:prstTxWarp>
          </a:bodyPr>
          <a:lstStyle/>
          <a:p>
            <a:endParaRPr lang="zh-CN" altLang="en-US"/>
          </a:p>
        </p:txBody>
      </p:sp>
      <p:sp>
        <p:nvSpPr>
          <p:cNvPr id="5" name="矩形 4"/>
          <p:cNvSpPr/>
          <p:nvPr/>
        </p:nvSpPr>
        <p:spPr>
          <a:xfrm>
            <a:off x="7419760" y="4221088"/>
            <a:ext cx="3191899" cy="369332"/>
          </a:xfrm>
          <a:prstGeom prst="rect">
            <a:avLst/>
          </a:prstGeom>
        </p:spPr>
        <p:txBody>
          <a:bodyPr wrap="none">
            <a:spAutoFit/>
          </a:bodyPr>
          <a:lstStyle/>
          <a:p>
            <a:r>
              <a:rPr lang="en-US" altLang="zh-CN" dirty="0">
                <a:latin typeface="华文新魏" panose="02010800040101010101" pitchFamily="2" charset="-122"/>
                <a:ea typeface="华文新魏" panose="02010800040101010101" pitchFamily="2" charset="-122"/>
              </a:rPr>
              <a:t>2016</a:t>
            </a:r>
            <a:r>
              <a:rPr lang="zh-CN" altLang="zh-CN" dirty="0">
                <a:latin typeface="华文新魏" panose="02010800040101010101" pitchFamily="2" charset="-122"/>
                <a:ea typeface="华文新魏" panose="02010800040101010101" pitchFamily="2" charset="-122"/>
              </a:rPr>
              <a:t>年中国居民婚姻登记对数</a:t>
            </a:r>
            <a:endParaRPr lang="zh-CN" altLang="en-US" dirty="0">
              <a:latin typeface="华文新魏" panose="02010800040101010101" pitchFamily="2" charset="-122"/>
              <a:ea typeface="华文新魏" panose="02010800040101010101" pitchFamily="2" charset="-122"/>
            </a:endParaRPr>
          </a:p>
        </p:txBody>
      </p:sp>
      <p:sp>
        <p:nvSpPr>
          <p:cNvPr id="67" name="矩形 66"/>
          <p:cNvSpPr/>
          <p:nvPr/>
        </p:nvSpPr>
        <p:spPr>
          <a:xfrm>
            <a:off x="7418885" y="5299427"/>
            <a:ext cx="3191899" cy="369332"/>
          </a:xfrm>
          <a:prstGeom prst="rect">
            <a:avLst/>
          </a:prstGeom>
        </p:spPr>
        <p:txBody>
          <a:bodyPr wrap="none">
            <a:spAutoFit/>
          </a:bodyPr>
          <a:lstStyle/>
          <a:p>
            <a:r>
              <a:rPr lang="en-US" altLang="zh-CN" dirty="0">
                <a:latin typeface="华文新魏" panose="02010800040101010101" pitchFamily="2" charset="-122"/>
                <a:ea typeface="华文新魏" panose="02010800040101010101" pitchFamily="2" charset="-122"/>
              </a:rPr>
              <a:t>2017</a:t>
            </a:r>
            <a:r>
              <a:rPr lang="zh-CN" altLang="zh-CN" dirty="0">
                <a:latin typeface="华文新魏" panose="02010800040101010101" pitchFamily="2" charset="-122"/>
                <a:ea typeface="华文新魏" panose="02010800040101010101" pitchFamily="2" charset="-122"/>
              </a:rPr>
              <a:t>年中国居民婚姻登记对数</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649330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ppt_x</p:attrName>
                                        </p:attrNameLst>
                                      </p:cBhvr>
                                      <p:tavLst>
                                        <p:tav tm="0">
                                          <p:val>
                                            <p:strVal val="#ppt_x-#ppt_w*1.125000"/>
                                          </p:val>
                                        </p:tav>
                                        <p:tav tm="100000">
                                          <p:val>
                                            <p:strVal val="#ppt_x"/>
                                          </p:val>
                                        </p:tav>
                                      </p:tavLst>
                                    </p:anim>
                                    <p:animEffect transition="in" filter="wipe(right)">
                                      <p:cBhvr>
                                        <p:cTn id="8" dur="500"/>
                                        <p:tgtEl>
                                          <p:spTgt spid="52"/>
                                        </p:tgtEl>
                                      </p:cBhvr>
                                    </p:animEffect>
                                  </p:childTnLst>
                                </p:cTn>
                              </p:par>
                            </p:childTnLst>
                          </p:cTn>
                        </p:par>
                        <p:par>
                          <p:cTn id="9" fill="hold">
                            <p:stCondLst>
                              <p:cond delay="500"/>
                            </p:stCondLst>
                            <p:childTnLst>
                              <p:par>
                                <p:cTn id="10" presetID="12" presetClass="entr" presetSubtype="4" fill="hold" grpId="0" nodeType="afterEffect">
                                  <p:stCondLst>
                                    <p:cond delay="0"/>
                                  </p:stCondLst>
                                  <p:iterate type="lt">
                                    <p:tmPct val="50000"/>
                                  </p:iterate>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200"/>
                                        <p:tgtEl>
                                          <p:spTgt spid="54"/>
                                        </p:tgtEl>
                                        <p:attrNameLst>
                                          <p:attrName>ppt_y</p:attrName>
                                        </p:attrNameLst>
                                      </p:cBhvr>
                                      <p:tavLst>
                                        <p:tav tm="0">
                                          <p:val>
                                            <p:strVal val="#ppt_y+#ppt_h*1.125000"/>
                                          </p:val>
                                        </p:tav>
                                        <p:tav tm="100000">
                                          <p:val>
                                            <p:strVal val="#ppt_y"/>
                                          </p:val>
                                        </p:tav>
                                      </p:tavLst>
                                    </p:anim>
                                    <p:animEffect transition="in" filter="wipe(up)">
                                      <p:cBhvr>
                                        <p:cTn id="13" dur="200"/>
                                        <p:tgtEl>
                                          <p:spTgt spid="54"/>
                                        </p:tgtEl>
                                      </p:cBhvr>
                                    </p:animEffect>
                                  </p:childTnLst>
                                </p:cTn>
                              </p:par>
                            </p:childTnLst>
                          </p:cTn>
                        </p:par>
                        <p:par>
                          <p:cTn id="14" fill="hold">
                            <p:stCondLst>
                              <p:cond delay="1600"/>
                            </p:stCondLst>
                            <p:childTnLst>
                              <p:par>
                                <p:cTn id="15" presetID="14" presetClass="entr" presetSubtype="1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randombar(horizontal)">
                                      <p:cBhvr>
                                        <p:cTn id="17" dur="500"/>
                                        <p:tgtEl>
                                          <p:spTgt spid="5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randombar(horizontal)">
                                      <p:cBhvr>
                                        <p:cTn id="20" dur="500"/>
                                        <p:tgtEl>
                                          <p:spTgt spid="58"/>
                                        </p:tgtEl>
                                      </p:cBhvr>
                                    </p:animEffect>
                                  </p:childTnLst>
                                </p:cTn>
                              </p:par>
                            </p:childTnLst>
                          </p:cTn>
                        </p:par>
                        <p:par>
                          <p:cTn id="21" fill="hold">
                            <p:stCondLst>
                              <p:cond delay="2100"/>
                            </p:stCondLst>
                            <p:childTnLst>
                              <p:par>
                                <p:cTn id="22" presetID="12" presetClass="entr" presetSubtype="4" fill="hold" grpId="0" nodeType="afterEffect">
                                  <p:stCondLst>
                                    <p:cond delay="0"/>
                                  </p:stCondLst>
                                  <p:iterate type="lt">
                                    <p:tmPct val="50000"/>
                                  </p:iterate>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200"/>
                                        <p:tgtEl>
                                          <p:spTgt spid="64"/>
                                        </p:tgtEl>
                                        <p:attrNameLst>
                                          <p:attrName>ppt_y</p:attrName>
                                        </p:attrNameLst>
                                      </p:cBhvr>
                                      <p:tavLst>
                                        <p:tav tm="0">
                                          <p:val>
                                            <p:strVal val="#ppt_y+#ppt_h*1.125000"/>
                                          </p:val>
                                        </p:tav>
                                        <p:tav tm="100000">
                                          <p:val>
                                            <p:strVal val="#ppt_y"/>
                                          </p:val>
                                        </p:tav>
                                      </p:tavLst>
                                    </p:anim>
                                    <p:animEffect transition="in" filter="wipe(up)">
                                      <p:cBhvr>
                                        <p:cTn id="25" dur="200"/>
                                        <p:tgtEl>
                                          <p:spTgt spid="64"/>
                                        </p:tgtEl>
                                      </p:cBhvr>
                                    </p:animEffect>
                                  </p:childTnLst>
                                </p:cTn>
                              </p:par>
                            </p:childTnLst>
                          </p:cTn>
                        </p:par>
                        <p:par>
                          <p:cTn id="26" fill="hold">
                            <p:stCondLst>
                              <p:cond delay="3200"/>
                            </p:stCondLst>
                            <p:childTnLst>
                              <p:par>
                                <p:cTn id="27" presetID="14" presetClass="entr" presetSubtype="1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randombar(horizontal)">
                                      <p:cBhvr>
                                        <p:cTn id="29" dur="500"/>
                                        <p:tgtEl>
                                          <p:spTgt spid="6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randombar(horizontal)">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8" grpId="0" animBg="1"/>
      <p:bldP spid="59" grpId="0" animBg="1"/>
      <p:bldP spid="64" grpId="0"/>
      <p:bldP spid="65" grpId="0" animBg="1"/>
      <p:bldP spid="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923330"/>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用户属性</a:t>
            </a:r>
          </a:p>
        </p:txBody>
      </p:sp>
      <p:sp>
        <p:nvSpPr>
          <p:cNvPr id="20" name="矩形 19"/>
          <p:cNvSpPr/>
          <p:nvPr/>
        </p:nvSpPr>
        <p:spPr>
          <a:xfrm>
            <a:off x="3934966" y="1851844"/>
            <a:ext cx="6816351" cy="1207590"/>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389317" y="1556792"/>
            <a:ext cx="3907648" cy="38652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latin typeface="华文新魏" panose="02010800040101010101" pitchFamily="2" charset="-122"/>
                <a:ea typeface="华文新魏" panose="02010800040101010101" pitchFamily="2" charset="-122"/>
              </a:rPr>
              <a:t>人口属性</a:t>
            </a:r>
            <a:endParaRPr lang="zh-CN" altLang="en-US" sz="2400" dirty="0">
              <a:latin typeface="华文新魏" panose="02010800040101010101" pitchFamily="2" charset="-122"/>
              <a:ea typeface="华文新魏" panose="02010800040101010101" pitchFamily="2" charset="-122"/>
            </a:endParaRPr>
          </a:p>
        </p:txBody>
      </p:sp>
      <p:cxnSp>
        <p:nvCxnSpPr>
          <p:cNvPr id="23" name="直接箭头连接符 22"/>
          <p:cNvCxnSpPr/>
          <p:nvPr/>
        </p:nvCxnSpPr>
        <p:spPr>
          <a:xfrm flipV="1">
            <a:off x="2452838" y="2534551"/>
            <a:ext cx="1315715" cy="1049767"/>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4" name="直接箭头连接符 23"/>
          <p:cNvCxnSpPr/>
          <p:nvPr/>
        </p:nvCxnSpPr>
        <p:spPr>
          <a:xfrm>
            <a:off x="2738044" y="4154731"/>
            <a:ext cx="1030509" cy="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5" name="直接箭头连接符 24"/>
          <p:cNvCxnSpPr/>
          <p:nvPr/>
        </p:nvCxnSpPr>
        <p:spPr>
          <a:xfrm>
            <a:off x="2452838" y="4725144"/>
            <a:ext cx="1315715" cy="1049767"/>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6" name="TextBox 25"/>
          <p:cNvSpPr txBox="1"/>
          <p:nvPr/>
        </p:nvSpPr>
        <p:spPr>
          <a:xfrm>
            <a:off x="4125034" y="1935546"/>
            <a:ext cx="6338252" cy="1393779"/>
          </a:xfrm>
          <a:prstGeom prst="rect">
            <a:avLst/>
          </a:prstGeom>
          <a:noFill/>
        </p:spPr>
        <p:txBody>
          <a:bodyPr wrap="square" rtlCol="0">
            <a:spAutoFit/>
          </a:bodyPr>
          <a:lstStyle/>
          <a:p>
            <a:pPr>
              <a:lnSpc>
                <a:spcPct val="120000"/>
              </a:lnSpc>
            </a:pP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1</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）性别：男女皆有，女性居多</a:t>
            </a:r>
          </a:p>
          <a:p>
            <a:pPr>
              <a:lnSpc>
                <a:spcPct val="120000"/>
              </a:lnSpc>
            </a:pP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2</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）年龄：</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20-38</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岁（</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80</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90</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后适婚人群）</a:t>
            </a:r>
          </a:p>
          <a:p>
            <a:pPr>
              <a:lnSpc>
                <a:spcPct val="120000"/>
              </a:lnSpc>
            </a:pP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3</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）地域：大中型城市（一、二线城市）</a:t>
            </a:r>
          </a:p>
          <a:p>
            <a:pPr>
              <a:lnSpc>
                <a:spcPct val="120000"/>
              </a:lnSpc>
            </a:pPr>
            <a:endParaRPr lang="zh-CN" altLang="en-US" dirty="0">
              <a:solidFill>
                <a:sysClr val="windowText" lastClr="000000"/>
              </a:solidFill>
              <a:latin typeface="微软雅黑" panose="020B0503020204020204" pitchFamily="34" charset="-122"/>
              <a:ea typeface="微软雅黑" panose="020B0503020204020204" pitchFamily="34" charset="-122"/>
              <a:cs typeface="Microsoft Sans Serif" panose="020B0604020202020204" pitchFamily="34" charset="0"/>
            </a:endParaRPr>
          </a:p>
        </p:txBody>
      </p:sp>
      <p:sp>
        <p:nvSpPr>
          <p:cNvPr id="27" name="矩形 26"/>
          <p:cNvSpPr/>
          <p:nvPr/>
        </p:nvSpPr>
        <p:spPr>
          <a:xfrm>
            <a:off x="3986588" y="3535412"/>
            <a:ext cx="6816351" cy="1045716"/>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440939" y="3240360"/>
            <a:ext cx="3907648" cy="38652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latin typeface="华文新魏" panose="02010800040101010101" pitchFamily="2" charset="-122"/>
                <a:ea typeface="华文新魏" panose="02010800040101010101" pitchFamily="2" charset="-122"/>
              </a:rPr>
              <a:t>商业属性</a:t>
            </a:r>
            <a:endParaRPr lang="zh-CN" altLang="en-US" sz="2400" dirty="0">
              <a:latin typeface="华文新魏" panose="02010800040101010101" pitchFamily="2" charset="-122"/>
              <a:ea typeface="华文新魏" panose="02010800040101010101" pitchFamily="2" charset="-122"/>
            </a:endParaRPr>
          </a:p>
        </p:txBody>
      </p:sp>
      <p:sp>
        <p:nvSpPr>
          <p:cNvPr id="29" name="TextBox 28"/>
          <p:cNvSpPr txBox="1"/>
          <p:nvPr/>
        </p:nvSpPr>
        <p:spPr>
          <a:xfrm>
            <a:off x="4149442" y="3717032"/>
            <a:ext cx="6338252" cy="973793"/>
          </a:xfrm>
          <a:prstGeom prst="rect">
            <a:avLst/>
          </a:prstGeom>
          <a:noFill/>
        </p:spPr>
        <p:txBody>
          <a:bodyPr wrap="square" rtlCol="0">
            <a:spAutoFit/>
          </a:bodyPr>
          <a:lstStyle/>
          <a:p>
            <a:pPr>
              <a:lnSpc>
                <a:spcPct val="120000"/>
              </a:lnSpc>
            </a:pP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1</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）收入：涵盖各个收入层次群体，以中端收入群体为主</a:t>
            </a:r>
          </a:p>
          <a:p>
            <a:pPr>
              <a:lnSpc>
                <a:spcPct val="120000"/>
              </a:lnSpc>
            </a:pP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2</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）职业：涵盖各行各业的多元群体</a:t>
            </a:r>
          </a:p>
          <a:p>
            <a:pPr>
              <a:lnSpc>
                <a:spcPct val="130000"/>
              </a:lnSpc>
            </a:pPr>
            <a:endParaRPr lang="zh-CN" altLang="en-US" sz="1200" dirty="0">
              <a:solidFill>
                <a:sysClr val="windowText" lastClr="000000"/>
              </a:solidFill>
              <a:latin typeface="微软雅黑" pitchFamily="34" charset="-122"/>
              <a:ea typeface="微软雅黑" pitchFamily="34" charset="-122"/>
            </a:endParaRPr>
          </a:p>
        </p:txBody>
      </p:sp>
      <p:sp>
        <p:nvSpPr>
          <p:cNvPr id="30" name="矩形 29"/>
          <p:cNvSpPr/>
          <p:nvPr/>
        </p:nvSpPr>
        <p:spPr>
          <a:xfrm>
            <a:off x="3986588" y="5335612"/>
            <a:ext cx="6816351" cy="901700"/>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440939" y="5040560"/>
            <a:ext cx="3907648" cy="38652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latin typeface="华文新魏" panose="02010800040101010101" pitchFamily="2" charset="-122"/>
                <a:ea typeface="华文新魏" panose="02010800040101010101" pitchFamily="2" charset="-122"/>
              </a:rPr>
              <a:t>消费意向</a:t>
            </a:r>
          </a:p>
        </p:txBody>
      </p:sp>
      <p:sp>
        <p:nvSpPr>
          <p:cNvPr id="32" name="TextBox 31"/>
          <p:cNvSpPr txBox="1"/>
          <p:nvPr/>
        </p:nvSpPr>
        <p:spPr>
          <a:xfrm>
            <a:off x="4176656" y="5593552"/>
            <a:ext cx="6338252" cy="641394"/>
          </a:xfrm>
          <a:prstGeom prst="rect">
            <a:avLst/>
          </a:prstGeom>
          <a:noFill/>
        </p:spPr>
        <p:txBody>
          <a:bodyPr wrap="square" rtlCol="0">
            <a:spAutoFit/>
          </a:bodyPr>
          <a:lstStyle/>
          <a:p>
            <a:pPr>
              <a:lnSpc>
                <a:spcPct val="120000"/>
              </a:lnSpc>
            </a:pP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1</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）汽车购买（</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2</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）快消购买（</a:t>
            </a:r>
            <a:r>
              <a:rPr lang="en-US" altLang="zh-CN" dirty="0">
                <a:latin typeface="微软雅黑" panose="020B0503020204020204" pitchFamily="34" charset="-122"/>
                <a:ea typeface="微软雅黑" panose="020B0503020204020204" pitchFamily="34" charset="-122"/>
                <a:cs typeface="Microsoft Sans Serif" panose="020B0604020202020204" pitchFamily="34" charset="0"/>
              </a:rPr>
              <a:t>3</a:t>
            </a:r>
            <a:r>
              <a:rPr lang="zh-CN" altLang="zh-CN" dirty="0">
                <a:latin typeface="微软雅黑" panose="020B0503020204020204" pitchFamily="34" charset="-122"/>
                <a:ea typeface="微软雅黑" panose="020B0503020204020204" pitchFamily="34" charset="-122"/>
                <a:cs typeface="Microsoft Sans Serif" panose="020B0604020202020204" pitchFamily="34" charset="0"/>
              </a:rPr>
              <a:t>）美妆购买</a:t>
            </a:r>
          </a:p>
          <a:p>
            <a:pPr>
              <a:lnSpc>
                <a:spcPct val="130000"/>
              </a:lnSpc>
            </a:pPr>
            <a:endParaRPr lang="zh-CN" altLang="en-US" sz="1200" dirty="0">
              <a:solidFill>
                <a:sysClr val="windowText" lastClr="000000"/>
              </a:solidFill>
              <a:latin typeface="微软雅黑" pitchFamily="34" charset="-122"/>
              <a:ea typeface="微软雅黑" pitchFamily="34" charset="-122"/>
            </a:endParaRPr>
          </a:p>
        </p:txBody>
      </p:sp>
      <p:pic>
        <p:nvPicPr>
          <p:cNvPr id="7" name="图片 6" descr="20160720225420_5ykrz"/>
          <p:cNvPicPr>
            <a:picLocks noChangeAspect="1"/>
          </p:cNvPicPr>
          <p:nvPr/>
        </p:nvPicPr>
        <p:blipFill>
          <a:blip r:embed="rId3"/>
          <a:stretch>
            <a:fillRect/>
          </a:stretch>
        </p:blipFill>
        <p:spPr>
          <a:xfrm>
            <a:off x="910630" y="3176928"/>
            <a:ext cx="2671445" cy="1889125"/>
          </a:xfrm>
          <a:prstGeom prst="rect">
            <a:avLst/>
          </a:prstGeom>
        </p:spPr>
      </p:pic>
    </p:spTree>
    <p:extLst>
      <p:ext uri="{BB962C8B-B14F-4D97-AF65-F5344CB8AC3E}">
        <p14:creationId xmlns:p14="http://schemas.microsoft.com/office/powerpoint/2010/main" val="375518023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关键特点</a:t>
            </a:r>
          </a:p>
        </p:txBody>
      </p:sp>
      <p:grpSp>
        <p:nvGrpSpPr>
          <p:cNvPr id="20" name="组合 19"/>
          <p:cNvGrpSpPr/>
          <p:nvPr/>
        </p:nvGrpSpPr>
        <p:grpSpPr>
          <a:xfrm>
            <a:off x="4211595" y="4310954"/>
            <a:ext cx="774359" cy="2547045"/>
            <a:chOff x="4211595" y="4310954"/>
            <a:chExt cx="774359" cy="2547045"/>
          </a:xfrm>
        </p:grpSpPr>
        <p:sp>
          <p:nvSpPr>
            <p:cNvPr id="21" name="Freeform 6"/>
            <p:cNvSpPr/>
            <p:nvPr/>
          </p:nvSpPr>
          <p:spPr bwMode="auto">
            <a:xfrm>
              <a:off x="4211595" y="4310954"/>
              <a:ext cx="774359" cy="2547045"/>
            </a:xfrm>
            <a:custGeom>
              <a:avLst/>
              <a:gdLst>
                <a:gd name="T0" fmla="*/ 325 w 325"/>
                <a:gd name="T1" fmla="*/ 1069 h 1069"/>
                <a:gd name="T2" fmla="*/ 0 w 325"/>
                <a:gd name="T3" fmla="*/ 1069 h 1069"/>
                <a:gd name="T4" fmla="*/ 163 w 325"/>
                <a:gd name="T5" fmla="*/ 0 h 1069"/>
                <a:gd name="T6" fmla="*/ 325 w 325"/>
                <a:gd name="T7" fmla="*/ 1069 h 1069"/>
              </a:gdLst>
              <a:ahLst/>
              <a:cxnLst>
                <a:cxn ang="0">
                  <a:pos x="T0" y="T1"/>
                </a:cxn>
                <a:cxn ang="0">
                  <a:pos x="T2" y="T3"/>
                </a:cxn>
                <a:cxn ang="0">
                  <a:pos x="T4" y="T5"/>
                </a:cxn>
                <a:cxn ang="0">
                  <a:pos x="T6" y="T7"/>
                </a:cxn>
              </a:cxnLst>
              <a:rect l="0" t="0" r="r" b="b"/>
              <a:pathLst>
                <a:path w="325" h="1069">
                  <a:moveTo>
                    <a:pt x="325" y="1069"/>
                  </a:moveTo>
                  <a:lnTo>
                    <a:pt x="0" y="1069"/>
                  </a:lnTo>
                  <a:lnTo>
                    <a:pt x="163" y="0"/>
                  </a:lnTo>
                  <a:lnTo>
                    <a:pt x="325" y="1069"/>
                  </a:lnTo>
                  <a:close/>
                </a:path>
              </a:pathLst>
            </a:custGeom>
            <a:solidFill>
              <a:schemeClr val="bg1">
                <a:lumMod val="7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文本框 62"/>
            <p:cNvSpPr txBox="1"/>
            <p:nvPr/>
          </p:nvSpPr>
          <p:spPr>
            <a:xfrm>
              <a:off x="4279990" y="6178861"/>
              <a:ext cx="184731" cy="253916"/>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050" dirty="0">
                <a:solidFill>
                  <a:prstClr val="white"/>
                </a:solidFill>
                <a:latin typeface="Arial" panose="020B0604020202020204" pitchFamily="34" charset="0"/>
                <a:cs typeface="Arial" panose="020B0604020202020204" pitchFamily="34" charset="0"/>
              </a:endParaRPr>
            </a:p>
          </p:txBody>
        </p:sp>
      </p:grpSp>
      <p:grpSp>
        <p:nvGrpSpPr>
          <p:cNvPr id="23" name="组合 22"/>
          <p:cNvGrpSpPr/>
          <p:nvPr/>
        </p:nvGrpSpPr>
        <p:grpSpPr>
          <a:xfrm>
            <a:off x="4984762" y="1985961"/>
            <a:ext cx="769594" cy="4872038"/>
            <a:chOff x="4984762" y="1985961"/>
            <a:chExt cx="769594" cy="4872038"/>
          </a:xfrm>
          <a:solidFill>
            <a:schemeClr val="accent3">
              <a:lumMod val="75000"/>
            </a:schemeClr>
          </a:solidFill>
        </p:grpSpPr>
        <p:sp>
          <p:nvSpPr>
            <p:cNvPr id="24" name="Freeform 7"/>
            <p:cNvSpPr/>
            <p:nvPr/>
          </p:nvSpPr>
          <p:spPr bwMode="auto">
            <a:xfrm>
              <a:off x="4984762" y="1985961"/>
              <a:ext cx="769594" cy="4872038"/>
            </a:xfrm>
            <a:custGeom>
              <a:avLst/>
              <a:gdLst>
                <a:gd name="T0" fmla="*/ 323 w 323"/>
                <a:gd name="T1" fmla="*/ 1386 h 1386"/>
                <a:gd name="T2" fmla="*/ 0 w 323"/>
                <a:gd name="T3" fmla="*/ 1386 h 1386"/>
                <a:gd name="T4" fmla="*/ 162 w 323"/>
                <a:gd name="T5" fmla="*/ 0 h 1386"/>
                <a:gd name="T6" fmla="*/ 323 w 323"/>
                <a:gd name="T7" fmla="*/ 1386 h 1386"/>
              </a:gdLst>
              <a:ahLst/>
              <a:cxnLst>
                <a:cxn ang="0">
                  <a:pos x="T0" y="T1"/>
                </a:cxn>
                <a:cxn ang="0">
                  <a:pos x="T2" y="T3"/>
                </a:cxn>
                <a:cxn ang="0">
                  <a:pos x="T4" y="T5"/>
                </a:cxn>
                <a:cxn ang="0">
                  <a:pos x="T6" y="T7"/>
                </a:cxn>
              </a:cxnLst>
              <a:rect l="0" t="0" r="r" b="b"/>
              <a:pathLst>
                <a:path w="323" h="1386">
                  <a:moveTo>
                    <a:pt x="323" y="1386"/>
                  </a:moveTo>
                  <a:lnTo>
                    <a:pt x="0" y="1386"/>
                  </a:lnTo>
                  <a:lnTo>
                    <a:pt x="162" y="0"/>
                  </a:lnTo>
                  <a:lnTo>
                    <a:pt x="323" y="1386"/>
                  </a:ln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 name="文本框 63"/>
            <p:cNvSpPr txBox="1"/>
            <p:nvPr/>
          </p:nvSpPr>
          <p:spPr>
            <a:xfrm>
              <a:off x="5030480" y="6178861"/>
              <a:ext cx="184731" cy="253916"/>
            </a:xfrm>
            <a:prstGeom prst="rect">
              <a:avLst/>
            </a:prstGeom>
            <a:grp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050" dirty="0">
                <a:solidFill>
                  <a:prstClr val="white"/>
                </a:solidFill>
                <a:latin typeface="Arial" panose="020B0604020202020204" pitchFamily="34" charset="0"/>
                <a:cs typeface="Arial" panose="020B0604020202020204" pitchFamily="34" charset="0"/>
              </a:endParaRPr>
            </a:p>
          </p:txBody>
        </p:sp>
      </p:grpSp>
      <p:grpSp>
        <p:nvGrpSpPr>
          <p:cNvPr id="26" name="组合 25"/>
          <p:cNvGrpSpPr/>
          <p:nvPr/>
        </p:nvGrpSpPr>
        <p:grpSpPr>
          <a:xfrm>
            <a:off x="5738942" y="2662634"/>
            <a:ext cx="769594" cy="4195366"/>
            <a:chOff x="5738942" y="2662634"/>
            <a:chExt cx="769594" cy="4195366"/>
          </a:xfrm>
          <a:solidFill>
            <a:schemeClr val="accent3">
              <a:lumMod val="60000"/>
              <a:lumOff val="40000"/>
            </a:schemeClr>
          </a:solidFill>
        </p:grpSpPr>
        <p:sp>
          <p:nvSpPr>
            <p:cNvPr id="27" name="Freeform 9"/>
            <p:cNvSpPr/>
            <p:nvPr/>
          </p:nvSpPr>
          <p:spPr bwMode="auto">
            <a:xfrm>
              <a:off x="5738942" y="2662634"/>
              <a:ext cx="769594" cy="4195366"/>
            </a:xfrm>
            <a:custGeom>
              <a:avLst/>
              <a:gdLst>
                <a:gd name="T0" fmla="*/ 323 w 323"/>
                <a:gd name="T1" fmla="*/ 1705 h 1705"/>
                <a:gd name="T2" fmla="*/ 0 w 323"/>
                <a:gd name="T3" fmla="*/ 1705 h 1705"/>
                <a:gd name="T4" fmla="*/ 160 w 323"/>
                <a:gd name="T5" fmla="*/ 0 h 1705"/>
                <a:gd name="T6" fmla="*/ 323 w 323"/>
                <a:gd name="T7" fmla="*/ 1705 h 1705"/>
              </a:gdLst>
              <a:ahLst/>
              <a:cxnLst>
                <a:cxn ang="0">
                  <a:pos x="T0" y="T1"/>
                </a:cxn>
                <a:cxn ang="0">
                  <a:pos x="T2" y="T3"/>
                </a:cxn>
                <a:cxn ang="0">
                  <a:pos x="T4" y="T5"/>
                </a:cxn>
                <a:cxn ang="0">
                  <a:pos x="T6" y="T7"/>
                </a:cxn>
              </a:cxnLst>
              <a:rect l="0" t="0" r="r" b="b"/>
              <a:pathLst>
                <a:path w="323" h="1705">
                  <a:moveTo>
                    <a:pt x="323" y="1705"/>
                  </a:moveTo>
                  <a:lnTo>
                    <a:pt x="0" y="1705"/>
                  </a:lnTo>
                  <a:lnTo>
                    <a:pt x="160" y="0"/>
                  </a:lnTo>
                  <a:lnTo>
                    <a:pt x="323" y="1705"/>
                  </a:ln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 name="文本框 64"/>
            <p:cNvSpPr txBox="1"/>
            <p:nvPr/>
          </p:nvSpPr>
          <p:spPr>
            <a:xfrm>
              <a:off x="5805577" y="6178861"/>
              <a:ext cx="184731" cy="253916"/>
            </a:xfrm>
            <a:prstGeom prst="rect">
              <a:avLst/>
            </a:prstGeom>
            <a:grp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050" dirty="0">
                <a:solidFill>
                  <a:prstClr val="white"/>
                </a:solidFill>
                <a:latin typeface="Arial" panose="020B0604020202020204" pitchFamily="34" charset="0"/>
                <a:cs typeface="Arial" panose="020B0604020202020204" pitchFamily="34" charset="0"/>
              </a:endParaRPr>
            </a:p>
          </p:txBody>
        </p:sp>
      </p:grpSp>
      <p:grpSp>
        <p:nvGrpSpPr>
          <p:cNvPr id="29" name="组合 28"/>
          <p:cNvGrpSpPr/>
          <p:nvPr/>
        </p:nvGrpSpPr>
        <p:grpSpPr>
          <a:xfrm>
            <a:off x="6442558" y="3228576"/>
            <a:ext cx="769594" cy="3629421"/>
            <a:chOff x="6442558" y="3228576"/>
            <a:chExt cx="769594" cy="3629421"/>
          </a:xfrm>
          <a:solidFill>
            <a:schemeClr val="tx1">
              <a:lumMod val="50000"/>
              <a:lumOff val="50000"/>
            </a:schemeClr>
          </a:solidFill>
        </p:grpSpPr>
        <p:sp>
          <p:nvSpPr>
            <p:cNvPr id="30" name="Freeform 8"/>
            <p:cNvSpPr/>
            <p:nvPr/>
          </p:nvSpPr>
          <p:spPr bwMode="auto">
            <a:xfrm>
              <a:off x="6442558" y="3228576"/>
              <a:ext cx="769594" cy="3629421"/>
            </a:xfrm>
            <a:custGeom>
              <a:avLst/>
              <a:gdLst>
                <a:gd name="T0" fmla="*/ 323 w 323"/>
                <a:gd name="T1" fmla="*/ 2137 h 2137"/>
                <a:gd name="T2" fmla="*/ 0 w 323"/>
                <a:gd name="T3" fmla="*/ 2137 h 2137"/>
                <a:gd name="T4" fmla="*/ 163 w 323"/>
                <a:gd name="T5" fmla="*/ 0 h 2137"/>
                <a:gd name="T6" fmla="*/ 323 w 323"/>
                <a:gd name="T7" fmla="*/ 2137 h 2137"/>
              </a:gdLst>
              <a:ahLst/>
              <a:cxnLst>
                <a:cxn ang="0">
                  <a:pos x="T0" y="T1"/>
                </a:cxn>
                <a:cxn ang="0">
                  <a:pos x="T2" y="T3"/>
                </a:cxn>
                <a:cxn ang="0">
                  <a:pos x="T4" y="T5"/>
                </a:cxn>
                <a:cxn ang="0">
                  <a:pos x="T6" y="T7"/>
                </a:cxn>
              </a:cxnLst>
              <a:rect l="0" t="0" r="r" b="b"/>
              <a:pathLst>
                <a:path w="323" h="2137">
                  <a:moveTo>
                    <a:pt x="323" y="2137"/>
                  </a:moveTo>
                  <a:lnTo>
                    <a:pt x="0" y="2137"/>
                  </a:lnTo>
                  <a:lnTo>
                    <a:pt x="163" y="0"/>
                  </a:lnTo>
                  <a:lnTo>
                    <a:pt x="323" y="2137"/>
                  </a:lnTo>
                  <a:close/>
                </a:path>
              </a:pathLst>
            </a:custGeom>
            <a:grp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文本框 65"/>
            <p:cNvSpPr txBox="1"/>
            <p:nvPr/>
          </p:nvSpPr>
          <p:spPr>
            <a:xfrm>
              <a:off x="6506855" y="6178861"/>
              <a:ext cx="184731" cy="253916"/>
            </a:xfrm>
            <a:prstGeom prst="rect">
              <a:avLst/>
            </a:prstGeom>
            <a:grp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050" dirty="0">
                <a:solidFill>
                  <a:prstClr val="white"/>
                </a:solidFill>
                <a:latin typeface="Arial" panose="020B0604020202020204" pitchFamily="34" charset="0"/>
                <a:cs typeface="Arial" panose="020B0604020202020204" pitchFamily="34" charset="0"/>
              </a:endParaRPr>
            </a:p>
          </p:txBody>
        </p:sp>
      </p:grpSp>
      <p:grpSp>
        <p:nvGrpSpPr>
          <p:cNvPr id="32" name="组合 31"/>
          <p:cNvGrpSpPr/>
          <p:nvPr/>
        </p:nvGrpSpPr>
        <p:grpSpPr>
          <a:xfrm>
            <a:off x="7158477" y="4825604"/>
            <a:ext cx="769594" cy="2032394"/>
            <a:chOff x="7158477" y="4825604"/>
            <a:chExt cx="769594" cy="2032394"/>
          </a:xfrm>
        </p:grpSpPr>
        <p:sp>
          <p:nvSpPr>
            <p:cNvPr id="33" name="Freeform 5"/>
            <p:cNvSpPr/>
            <p:nvPr/>
          </p:nvSpPr>
          <p:spPr bwMode="auto">
            <a:xfrm>
              <a:off x="7158477" y="4825604"/>
              <a:ext cx="769594" cy="2032394"/>
            </a:xfrm>
            <a:custGeom>
              <a:avLst/>
              <a:gdLst>
                <a:gd name="T0" fmla="*/ 323 w 323"/>
                <a:gd name="T1" fmla="*/ 853 h 853"/>
                <a:gd name="T2" fmla="*/ 0 w 323"/>
                <a:gd name="T3" fmla="*/ 853 h 853"/>
                <a:gd name="T4" fmla="*/ 163 w 323"/>
                <a:gd name="T5" fmla="*/ 0 h 853"/>
                <a:gd name="T6" fmla="*/ 323 w 323"/>
                <a:gd name="T7" fmla="*/ 853 h 853"/>
              </a:gdLst>
              <a:ahLst/>
              <a:cxnLst>
                <a:cxn ang="0">
                  <a:pos x="T0" y="T1"/>
                </a:cxn>
                <a:cxn ang="0">
                  <a:pos x="T2" y="T3"/>
                </a:cxn>
                <a:cxn ang="0">
                  <a:pos x="T4" y="T5"/>
                </a:cxn>
                <a:cxn ang="0">
                  <a:pos x="T6" y="T7"/>
                </a:cxn>
              </a:cxnLst>
              <a:rect l="0" t="0" r="r" b="b"/>
              <a:pathLst>
                <a:path w="323" h="853">
                  <a:moveTo>
                    <a:pt x="323" y="853"/>
                  </a:moveTo>
                  <a:lnTo>
                    <a:pt x="0" y="853"/>
                  </a:lnTo>
                  <a:lnTo>
                    <a:pt x="163" y="0"/>
                  </a:lnTo>
                  <a:lnTo>
                    <a:pt x="323" y="853"/>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4" name="文本框 66"/>
            <p:cNvSpPr txBox="1"/>
            <p:nvPr/>
          </p:nvSpPr>
          <p:spPr>
            <a:xfrm>
              <a:off x="7245042" y="6178861"/>
              <a:ext cx="184731" cy="253916"/>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050" dirty="0">
                <a:solidFill>
                  <a:prstClr val="white"/>
                </a:solidFill>
                <a:latin typeface="Arial" panose="020B0604020202020204" pitchFamily="34" charset="0"/>
                <a:cs typeface="Arial" panose="020B0604020202020204" pitchFamily="34" charset="0"/>
              </a:endParaRPr>
            </a:p>
          </p:txBody>
        </p:sp>
      </p:grpSp>
      <p:sp>
        <p:nvSpPr>
          <p:cNvPr id="35" name="任意多边形 34"/>
          <p:cNvSpPr/>
          <p:nvPr/>
        </p:nvSpPr>
        <p:spPr>
          <a:xfrm>
            <a:off x="7561026" y="4778770"/>
            <a:ext cx="1055911" cy="701278"/>
          </a:xfrm>
          <a:custGeom>
            <a:avLst/>
            <a:gdLst>
              <a:gd name="connsiteX0" fmla="*/ 0 w 952500"/>
              <a:gd name="connsiteY0" fmla="*/ 742950 h 742950"/>
              <a:gd name="connsiteX1" fmla="*/ 952500 w 952500"/>
              <a:gd name="connsiteY1" fmla="*/ 0 h 742950"/>
            </a:gdLst>
            <a:ahLst/>
            <a:cxnLst>
              <a:cxn ang="0">
                <a:pos x="connsiteX0" y="connsiteY0"/>
              </a:cxn>
              <a:cxn ang="0">
                <a:pos x="connsiteX1" y="connsiteY1"/>
              </a:cxn>
            </a:cxnLst>
            <a:rect l="l" t="t" r="r" b="b"/>
            <a:pathLst>
              <a:path w="952500" h="742950">
                <a:moveTo>
                  <a:pt x="0" y="742950"/>
                </a:moveTo>
                <a:lnTo>
                  <a:pt x="95250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36" name="任意多边形 35"/>
          <p:cNvSpPr/>
          <p:nvPr/>
        </p:nvSpPr>
        <p:spPr>
          <a:xfrm>
            <a:off x="6810536" y="2924944"/>
            <a:ext cx="1588927" cy="1226366"/>
          </a:xfrm>
          <a:custGeom>
            <a:avLst/>
            <a:gdLst>
              <a:gd name="connsiteX0" fmla="*/ 0 w 1495425"/>
              <a:gd name="connsiteY0" fmla="*/ 742950 h 742950"/>
              <a:gd name="connsiteX1" fmla="*/ 1495425 w 1495425"/>
              <a:gd name="connsiteY1" fmla="*/ 0 h 742950"/>
              <a:gd name="connsiteX0-1" fmla="*/ 0 w 1495425"/>
              <a:gd name="connsiteY0-2" fmla="*/ 962025 h 962025"/>
              <a:gd name="connsiteX1-3" fmla="*/ 1495425 w 1495425"/>
              <a:gd name="connsiteY1-4" fmla="*/ 0 h 962025"/>
            </a:gdLst>
            <a:ahLst/>
            <a:cxnLst>
              <a:cxn ang="0">
                <a:pos x="connsiteX0-1" y="connsiteY0-2"/>
              </a:cxn>
              <a:cxn ang="0">
                <a:pos x="connsiteX1-3" y="connsiteY1-4"/>
              </a:cxn>
            </a:cxnLst>
            <a:rect l="l" t="t" r="r" b="b"/>
            <a:pathLst>
              <a:path w="1495425" h="962025">
                <a:moveTo>
                  <a:pt x="0" y="962025"/>
                </a:moveTo>
                <a:lnTo>
                  <a:pt x="1495425"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37" name="任意多边形 36"/>
          <p:cNvSpPr/>
          <p:nvPr/>
        </p:nvSpPr>
        <p:spPr>
          <a:xfrm>
            <a:off x="4485246" y="2404267"/>
            <a:ext cx="1587103" cy="1304131"/>
          </a:xfrm>
          <a:custGeom>
            <a:avLst/>
            <a:gdLst>
              <a:gd name="connsiteX0" fmla="*/ 1228725 w 1228725"/>
              <a:gd name="connsiteY0" fmla="*/ 1009650 h 1009650"/>
              <a:gd name="connsiteX1" fmla="*/ 0 w 1228725"/>
              <a:gd name="connsiteY1" fmla="*/ 0 h 1009650"/>
            </a:gdLst>
            <a:ahLst/>
            <a:cxnLst>
              <a:cxn ang="0">
                <a:pos x="connsiteX0" y="connsiteY0"/>
              </a:cxn>
              <a:cxn ang="0">
                <a:pos x="connsiteX1" y="connsiteY1"/>
              </a:cxn>
            </a:cxnLst>
            <a:rect l="l" t="t" r="r" b="b"/>
            <a:pathLst>
              <a:path w="1228725" h="1009650">
                <a:moveTo>
                  <a:pt x="1228725" y="1009650"/>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38" name="任意多边形 37"/>
          <p:cNvSpPr/>
          <p:nvPr/>
        </p:nvSpPr>
        <p:spPr>
          <a:xfrm>
            <a:off x="4226880" y="3819126"/>
            <a:ext cx="1131887" cy="959644"/>
          </a:xfrm>
          <a:custGeom>
            <a:avLst/>
            <a:gdLst>
              <a:gd name="connsiteX0" fmla="*/ 876300 w 876300"/>
              <a:gd name="connsiteY0" fmla="*/ 742950 h 742950"/>
              <a:gd name="connsiteX1" fmla="*/ 876300 w 876300"/>
              <a:gd name="connsiteY1" fmla="*/ 742950 h 742950"/>
              <a:gd name="connsiteX2" fmla="*/ 0 w 876300"/>
              <a:gd name="connsiteY2" fmla="*/ 0 h 742950"/>
            </a:gdLst>
            <a:ahLst/>
            <a:cxnLst>
              <a:cxn ang="0">
                <a:pos x="connsiteX0" y="connsiteY0"/>
              </a:cxn>
              <a:cxn ang="0">
                <a:pos x="connsiteX1" y="connsiteY1"/>
              </a:cxn>
              <a:cxn ang="0">
                <a:pos x="connsiteX2" y="connsiteY2"/>
              </a:cxn>
            </a:cxnLst>
            <a:rect l="l" t="t" r="r" b="b"/>
            <a:pathLst>
              <a:path w="876300" h="742950">
                <a:moveTo>
                  <a:pt x="876300" y="742950"/>
                </a:moveTo>
                <a:lnTo>
                  <a:pt x="876300" y="742950"/>
                </a:ln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39" name="任意多边形 38"/>
          <p:cNvSpPr/>
          <p:nvPr/>
        </p:nvSpPr>
        <p:spPr>
          <a:xfrm>
            <a:off x="3751858" y="5938892"/>
            <a:ext cx="615156" cy="553641"/>
          </a:xfrm>
          <a:custGeom>
            <a:avLst/>
            <a:gdLst>
              <a:gd name="connsiteX0" fmla="*/ 476250 w 476250"/>
              <a:gd name="connsiteY0" fmla="*/ 428625 h 428625"/>
              <a:gd name="connsiteX1" fmla="*/ 0 w 476250"/>
              <a:gd name="connsiteY1" fmla="*/ 0 h 428625"/>
            </a:gdLst>
            <a:ahLst/>
            <a:cxnLst>
              <a:cxn ang="0">
                <a:pos x="connsiteX0" y="connsiteY0"/>
              </a:cxn>
              <a:cxn ang="0">
                <a:pos x="connsiteX1" y="connsiteY1"/>
              </a:cxn>
            </a:cxnLst>
            <a:rect l="l" t="t" r="r" b="b"/>
            <a:pathLst>
              <a:path w="476250" h="428625">
                <a:moveTo>
                  <a:pt x="476250" y="428625"/>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grpSp>
        <p:nvGrpSpPr>
          <p:cNvPr id="40" name="组合 39"/>
          <p:cNvGrpSpPr/>
          <p:nvPr/>
        </p:nvGrpSpPr>
        <p:grpSpPr>
          <a:xfrm>
            <a:off x="8399463" y="2114195"/>
            <a:ext cx="3600400" cy="2180442"/>
            <a:chOff x="8399463" y="2114195"/>
            <a:chExt cx="3600400" cy="2180442"/>
          </a:xfrm>
        </p:grpSpPr>
        <p:sp>
          <p:nvSpPr>
            <p:cNvPr id="41" name="矩形 40"/>
            <p:cNvSpPr/>
            <p:nvPr/>
          </p:nvSpPr>
          <p:spPr>
            <a:xfrm>
              <a:off x="8471470" y="2114195"/>
              <a:ext cx="2294218" cy="461665"/>
            </a:xfrm>
            <a:prstGeom prst="rect">
              <a:avLst/>
            </a:prstGeom>
          </p:spPr>
          <p:txBody>
            <a:bodyPr wrap="none">
              <a:spAutoFit/>
            </a:bodyPr>
            <a:lstStyle/>
            <a:p>
              <a:r>
                <a:rPr lang="en-US" altLang="zh-CN" sz="2400" dirty="0">
                  <a:solidFill>
                    <a:schemeClr val="bg2">
                      <a:lumMod val="50000"/>
                    </a:schemeClr>
                  </a:solidFill>
                  <a:latin typeface="华文新魏" panose="02010800040101010101" pitchFamily="2" charset="-122"/>
                  <a:ea typeface="华文新魏" panose="02010800040101010101" pitchFamily="2" charset="-122"/>
                </a:rPr>
                <a:t>2.</a:t>
              </a:r>
              <a:r>
                <a:rPr lang="zh-CN" altLang="en-US" sz="2400" dirty="0">
                  <a:solidFill>
                    <a:schemeClr val="bg2">
                      <a:lumMod val="50000"/>
                    </a:schemeClr>
                  </a:solidFill>
                  <a:latin typeface="华文新魏" panose="02010800040101010101" pitchFamily="2" charset="-122"/>
                  <a:ea typeface="华文新魏" panose="02010800040101010101" pitchFamily="2" charset="-122"/>
                </a:rPr>
                <a:t>消费水平提升</a:t>
              </a:r>
            </a:p>
          </p:txBody>
        </p:sp>
        <p:sp>
          <p:nvSpPr>
            <p:cNvPr id="42" name="矩形 41"/>
            <p:cNvSpPr/>
            <p:nvPr/>
          </p:nvSpPr>
          <p:spPr>
            <a:xfrm>
              <a:off x="8399463" y="2521844"/>
              <a:ext cx="3600400" cy="1772793"/>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现阶段我国宏观经济总体运行良好，</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2017</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年我国居民人均可支配收入为</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25974</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元，同比增速</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9.0%</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，居民生活水平持续提高，为结婚服务消费提供基本保障。在</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消费升级的大趋势下，用户的需求趋向于高层次服务，且容易非理性消费。</a:t>
              </a:r>
            </a:p>
          </p:txBody>
        </p:sp>
      </p:grpSp>
      <p:grpSp>
        <p:nvGrpSpPr>
          <p:cNvPr id="43" name="组合 42"/>
          <p:cNvGrpSpPr/>
          <p:nvPr/>
        </p:nvGrpSpPr>
        <p:grpSpPr>
          <a:xfrm>
            <a:off x="8689361" y="4621622"/>
            <a:ext cx="3020603" cy="1060135"/>
            <a:chOff x="8616937" y="3995458"/>
            <a:chExt cx="3020603" cy="1060135"/>
          </a:xfrm>
        </p:grpSpPr>
        <p:sp>
          <p:nvSpPr>
            <p:cNvPr id="44" name="矩形 43"/>
            <p:cNvSpPr/>
            <p:nvPr/>
          </p:nvSpPr>
          <p:spPr>
            <a:xfrm>
              <a:off x="8616937" y="3995458"/>
              <a:ext cx="1986441" cy="461665"/>
            </a:xfrm>
            <a:prstGeom prst="rect">
              <a:avLst/>
            </a:prstGeom>
          </p:spPr>
          <p:txBody>
            <a:bodyPr wrap="none">
              <a:spAutoFit/>
            </a:bodyPr>
            <a:lstStyle/>
            <a:p>
              <a:r>
                <a:rPr lang="en-US" altLang="zh-CN" sz="2400" dirty="0">
                  <a:solidFill>
                    <a:schemeClr val="bg2">
                      <a:lumMod val="50000"/>
                    </a:schemeClr>
                  </a:solidFill>
                  <a:latin typeface="华文新魏" panose="02010800040101010101" pitchFamily="2" charset="-122"/>
                  <a:ea typeface="华文新魏" panose="02010800040101010101" pitchFamily="2" charset="-122"/>
                </a:rPr>
                <a:t>5.</a:t>
              </a:r>
              <a:r>
                <a:rPr lang="zh-CN" altLang="en-US" sz="2400" dirty="0">
                  <a:solidFill>
                    <a:schemeClr val="bg2">
                      <a:lumMod val="50000"/>
                    </a:schemeClr>
                  </a:solidFill>
                  <a:latin typeface="华文新魏" panose="02010800040101010101" pitchFamily="2" charset="-122"/>
                  <a:ea typeface="华文新魏" panose="02010800040101010101" pitchFamily="2" charset="-122"/>
                </a:rPr>
                <a:t>消费周期性</a:t>
              </a:r>
            </a:p>
          </p:txBody>
        </p:sp>
        <p:sp>
          <p:nvSpPr>
            <p:cNvPr id="45" name="矩形 44"/>
            <p:cNvSpPr/>
            <p:nvPr/>
          </p:nvSpPr>
          <p:spPr>
            <a:xfrm>
              <a:off x="8616937" y="4403107"/>
              <a:ext cx="3020603" cy="652486"/>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用户消费具有周期性，</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每年十一长假、五一长假等时间是结婚高峰期</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p>
          </p:txBody>
        </p:sp>
      </p:grpSp>
      <p:grpSp>
        <p:nvGrpSpPr>
          <p:cNvPr id="46" name="组合 45"/>
          <p:cNvGrpSpPr/>
          <p:nvPr/>
        </p:nvGrpSpPr>
        <p:grpSpPr>
          <a:xfrm>
            <a:off x="60720" y="1196751"/>
            <a:ext cx="4978840" cy="2190764"/>
            <a:chOff x="7114" y="1196751"/>
            <a:chExt cx="4978840" cy="2190764"/>
          </a:xfrm>
        </p:grpSpPr>
        <p:sp>
          <p:nvSpPr>
            <p:cNvPr id="47" name="矩形 46"/>
            <p:cNvSpPr/>
            <p:nvPr/>
          </p:nvSpPr>
          <p:spPr>
            <a:xfrm>
              <a:off x="144695" y="1196751"/>
              <a:ext cx="1625766" cy="538161"/>
            </a:xfrm>
            <a:prstGeom prst="rect">
              <a:avLst/>
            </a:prstGeom>
          </p:spPr>
          <p:txBody>
            <a:bodyPr wrap="none">
              <a:spAutoFit/>
            </a:bodyPr>
            <a:lstStyle/>
            <a:p>
              <a:pPr algn="just">
                <a:lnSpc>
                  <a:spcPct val="130000"/>
                </a:lnSpc>
              </a:pPr>
              <a:r>
                <a:rPr lang="en-US" altLang="zh-CN" sz="2400" dirty="0">
                  <a:solidFill>
                    <a:schemeClr val="bg2">
                      <a:lumMod val="50000"/>
                    </a:schemeClr>
                  </a:solidFill>
                  <a:latin typeface="华文新魏" panose="02010800040101010101" pitchFamily="2" charset="-122"/>
                  <a:ea typeface="华文新魏" panose="02010800040101010101" pitchFamily="2" charset="-122"/>
                </a:rPr>
                <a:t>1.</a:t>
              </a:r>
              <a:r>
                <a:rPr lang="zh-CN" altLang="en-US" sz="2400" dirty="0">
                  <a:solidFill>
                    <a:schemeClr val="bg2">
                      <a:lumMod val="50000"/>
                    </a:schemeClr>
                  </a:solidFill>
                  <a:latin typeface="华文新魏" panose="02010800040101010101" pitchFamily="2" charset="-122"/>
                  <a:ea typeface="华文新魏" panose="02010800040101010101" pitchFamily="2" charset="-122"/>
                </a:rPr>
                <a:t>消费刚需</a:t>
              </a:r>
            </a:p>
          </p:txBody>
        </p:sp>
        <p:sp>
          <p:nvSpPr>
            <p:cNvPr id="48" name="矩形 47"/>
            <p:cNvSpPr/>
            <p:nvPr/>
          </p:nvSpPr>
          <p:spPr>
            <a:xfrm>
              <a:off x="7114" y="1642037"/>
              <a:ext cx="4978840" cy="1745478"/>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在中国传统观念中结婚仪式对于新婚人群的重要性已根深蒂固，虽然现代结婚过程将传统仪式六礼简化为议婚、订婚、完婚，将凤冠霞帔和假九品官服简化为婚纱和西服，但是婚礼仪式仍是大部分居民人生中最重要仪式之一。且普遍来说，</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中国人更倾向于一辈子只结一次婚，因此有关人生大事上的消费用户重视程度偏高。</a:t>
              </a:r>
            </a:p>
          </p:txBody>
        </p:sp>
      </p:grpSp>
      <p:grpSp>
        <p:nvGrpSpPr>
          <p:cNvPr id="49" name="组合 48"/>
          <p:cNvGrpSpPr/>
          <p:nvPr/>
        </p:nvGrpSpPr>
        <p:grpSpPr>
          <a:xfrm>
            <a:off x="502016" y="3556897"/>
            <a:ext cx="3709579" cy="1302327"/>
            <a:chOff x="406574" y="3372171"/>
            <a:chExt cx="3709579" cy="1302327"/>
          </a:xfrm>
        </p:grpSpPr>
        <p:sp>
          <p:nvSpPr>
            <p:cNvPr id="50" name="矩形 49"/>
            <p:cNvSpPr/>
            <p:nvPr/>
          </p:nvSpPr>
          <p:spPr>
            <a:xfrm>
              <a:off x="599164" y="3372171"/>
              <a:ext cx="2601994" cy="461665"/>
            </a:xfrm>
            <a:prstGeom prst="rect">
              <a:avLst/>
            </a:prstGeom>
          </p:spPr>
          <p:txBody>
            <a:bodyPr wrap="none">
              <a:spAutoFit/>
            </a:bodyPr>
            <a:lstStyle/>
            <a:p>
              <a:r>
                <a:rPr lang="en-US" altLang="zh-CN" sz="2400" dirty="0">
                  <a:solidFill>
                    <a:schemeClr val="bg2">
                      <a:lumMod val="50000"/>
                    </a:schemeClr>
                  </a:solidFill>
                  <a:latin typeface="华文新魏" panose="02010800040101010101" pitchFamily="2" charset="-122"/>
                  <a:ea typeface="华文新魏" panose="02010800040101010101" pitchFamily="2" charset="-122"/>
                </a:rPr>
                <a:t>3.</a:t>
              </a:r>
              <a:r>
                <a:rPr lang="zh-CN" altLang="en-US" sz="2400" dirty="0">
                  <a:solidFill>
                    <a:schemeClr val="bg2">
                      <a:lumMod val="50000"/>
                    </a:schemeClr>
                  </a:solidFill>
                  <a:latin typeface="华文新魏" panose="02010800040101010101" pitchFamily="2" charset="-122"/>
                  <a:ea typeface="华文新魏" panose="02010800040101010101" pitchFamily="2" charset="-122"/>
                </a:rPr>
                <a:t>追求个性化服务</a:t>
              </a:r>
            </a:p>
          </p:txBody>
        </p:sp>
        <p:sp>
          <p:nvSpPr>
            <p:cNvPr id="51" name="矩形 50"/>
            <p:cNvSpPr/>
            <p:nvPr/>
          </p:nvSpPr>
          <p:spPr>
            <a:xfrm>
              <a:off x="406574" y="3741935"/>
              <a:ext cx="3709579" cy="932563"/>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以互联网为核心信息获取渠道的互联网原住民</a:t>
              </a:r>
              <a:r>
                <a:rPr lang="en-US" altLang="zh-CN" sz="1400" b="1" dirty="0">
                  <a:solidFill>
                    <a:schemeClr val="bg2">
                      <a:lumMod val="50000"/>
                    </a:schemeClr>
                  </a:solidFill>
                  <a:latin typeface="微软雅黑" panose="020B0503020204020204" pitchFamily="34" charset="-122"/>
                  <a:ea typeface="微软雅黑" panose="020B0503020204020204" pitchFamily="34" charset="-122"/>
                </a:rPr>
                <a:t>90</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后已经成为婚庆消费的主力</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年轻人对于个性化服务有较高的要求。</a:t>
              </a:r>
            </a:p>
          </p:txBody>
        </p:sp>
      </p:grpSp>
      <p:grpSp>
        <p:nvGrpSpPr>
          <p:cNvPr id="52" name="组合 51"/>
          <p:cNvGrpSpPr/>
          <p:nvPr/>
        </p:nvGrpSpPr>
        <p:grpSpPr>
          <a:xfrm>
            <a:off x="458399" y="5151444"/>
            <a:ext cx="3655472" cy="760132"/>
            <a:chOff x="816136" y="4490044"/>
            <a:chExt cx="3655472" cy="760132"/>
          </a:xfrm>
        </p:grpSpPr>
        <p:sp>
          <p:nvSpPr>
            <p:cNvPr id="53" name="矩形 52"/>
            <p:cNvSpPr/>
            <p:nvPr/>
          </p:nvSpPr>
          <p:spPr>
            <a:xfrm>
              <a:off x="1317664" y="4490044"/>
              <a:ext cx="1678665" cy="461665"/>
            </a:xfrm>
            <a:prstGeom prst="rect">
              <a:avLst/>
            </a:prstGeom>
          </p:spPr>
          <p:txBody>
            <a:bodyPr wrap="none">
              <a:spAutoFit/>
            </a:bodyPr>
            <a:lstStyle/>
            <a:p>
              <a:r>
                <a:rPr lang="en-US" altLang="zh-CN" sz="2400" dirty="0">
                  <a:solidFill>
                    <a:schemeClr val="bg2">
                      <a:lumMod val="50000"/>
                    </a:schemeClr>
                  </a:solidFill>
                  <a:latin typeface="华文新魏" panose="02010800040101010101" pitchFamily="2" charset="-122"/>
                  <a:ea typeface="华文新魏" panose="02010800040101010101" pitchFamily="2" charset="-122"/>
                </a:rPr>
                <a:t>4.</a:t>
              </a:r>
              <a:r>
                <a:rPr lang="zh-CN" altLang="en-US" sz="2400" dirty="0">
                  <a:solidFill>
                    <a:schemeClr val="bg2">
                      <a:lumMod val="50000"/>
                    </a:schemeClr>
                  </a:solidFill>
                  <a:latin typeface="华文新魏" panose="02010800040101010101" pitchFamily="2" charset="-122"/>
                  <a:ea typeface="华文新魏" panose="02010800040101010101" pitchFamily="2" charset="-122"/>
                </a:rPr>
                <a:t>时间紧张</a:t>
              </a:r>
            </a:p>
          </p:txBody>
        </p:sp>
        <p:sp>
          <p:nvSpPr>
            <p:cNvPr id="54" name="矩形 53"/>
            <p:cNvSpPr/>
            <p:nvPr/>
          </p:nvSpPr>
          <p:spPr>
            <a:xfrm>
              <a:off x="816136" y="4905082"/>
              <a:ext cx="3655472" cy="345094"/>
            </a:xfrm>
            <a:prstGeom prst="rect">
              <a:avLst/>
            </a:prstGeom>
          </p:spPr>
          <p:txBody>
            <a:bodyPr wrap="square">
              <a:spAutoFit/>
            </a:bodyPr>
            <a:lstStyle/>
            <a:p>
              <a:pPr>
                <a:lnSpc>
                  <a:spcPct val="13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青年人生活节奏快，</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难以花时间货比三家。</a:t>
              </a:r>
            </a:p>
          </p:txBody>
        </p:sp>
      </p:grpSp>
    </p:spTree>
    <p:extLst>
      <p:ext uri="{BB962C8B-B14F-4D97-AF65-F5344CB8AC3E}">
        <p14:creationId xmlns:p14="http://schemas.microsoft.com/office/powerpoint/2010/main" val="3958579161"/>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2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20000">
                                          <p:cBhvr additive="base">
                                            <p:cTn id="7" dur="500" fill="hold"/>
                                            <p:tgtEl>
                                              <p:spTgt spid="20"/>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20000">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14:bounceEnd="20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20000">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14:bounceEnd="20000">
                                          <p:cBhvr additive="base">
                                            <p:cTn id="15" dur="50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20000">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14:bounceEnd="20000">
                                          <p:cBhvr additive="base">
                                            <p:cTn id="19" dur="500" fill="hold"/>
                                            <p:tgtEl>
                                              <p:spTgt spid="29"/>
                                            </p:tgtEl>
                                            <p:attrNameLst>
                                              <p:attrName>ppt_x</p:attrName>
                                            </p:attrNameLst>
                                          </p:cBhvr>
                                          <p:tavLst>
                                            <p:tav tm="0">
                                              <p:val>
                                                <p:strVal val="#ppt_x"/>
                                              </p:val>
                                            </p:tav>
                                            <p:tav tm="100000">
                                              <p:val>
                                                <p:strVal val="#ppt_x"/>
                                              </p:val>
                                            </p:tav>
                                          </p:tavLst>
                                        </p:anim>
                                        <p:anim calcmode="lin" valueType="num" p14:bounceEnd="20000">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20000">
                                      <p:stCondLst>
                                        <p:cond delay="800"/>
                                      </p:stCondLst>
                                      <p:childTnLst>
                                        <p:set>
                                          <p:cBhvr>
                                            <p:cTn id="22" dur="1" fill="hold">
                                              <p:stCondLst>
                                                <p:cond delay="0"/>
                                              </p:stCondLst>
                                            </p:cTn>
                                            <p:tgtEl>
                                              <p:spTgt spid="32"/>
                                            </p:tgtEl>
                                            <p:attrNameLst>
                                              <p:attrName>style.visibility</p:attrName>
                                            </p:attrNameLst>
                                          </p:cBhvr>
                                          <p:to>
                                            <p:strVal val="visible"/>
                                          </p:to>
                                        </p:set>
                                        <p:anim calcmode="lin" valueType="num" p14:bounceEnd="20000">
                                          <p:cBhvr additive="base">
                                            <p:cTn id="23" dur="500" fill="hold"/>
                                            <p:tgtEl>
                                              <p:spTgt spid="32"/>
                                            </p:tgtEl>
                                            <p:attrNameLst>
                                              <p:attrName>ppt_x</p:attrName>
                                            </p:attrNameLst>
                                          </p:cBhvr>
                                          <p:tavLst>
                                            <p:tav tm="0">
                                              <p:val>
                                                <p:strVal val="#ppt_x"/>
                                              </p:val>
                                            </p:tav>
                                            <p:tav tm="100000">
                                              <p:val>
                                                <p:strVal val="#ppt_x"/>
                                              </p:val>
                                            </p:tav>
                                          </p:tavLst>
                                        </p:anim>
                                        <p:anim calcmode="lin" valueType="num" p14:bounceEnd="20000">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125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par>
                                    <p:cTn id="28" presetID="22" presetClass="entr" presetSubtype="4" fill="hold" grpId="0" nodeType="withEffect">
                                      <p:stCondLst>
                                        <p:cond delay="125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grpId="0" nodeType="withEffect">
                                      <p:stCondLst>
                                        <p:cond delay="125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grpId="0" nodeType="withEffect">
                                      <p:stCondLst>
                                        <p:cond delay="125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par>
                                    <p:cTn id="37" presetID="22" presetClass="entr" presetSubtype="4" fill="hold" grpId="0" nodeType="withEffect">
                                      <p:stCondLst>
                                        <p:cond delay="125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par>
                                    <p:cTn id="40" presetID="10" presetClass="entr" presetSubtype="0" fill="hold" nodeType="withEffect">
                                      <p:stCondLst>
                                        <p:cond delay="175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175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nodeType="withEffect">
                                      <p:stCondLst>
                                        <p:cond delay="175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175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175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80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125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par>
                                    <p:cTn id="28" presetID="22" presetClass="entr" presetSubtype="4" fill="hold" grpId="0" nodeType="withEffect">
                                      <p:stCondLst>
                                        <p:cond delay="125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grpId="0" nodeType="withEffect">
                                      <p:stCondLst>
                                        <p:cond delay="125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grpId="0" nodeType="withEffect">
                                      <p:stCondLst>
                                        <p:cond delay="125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par>
                                    <p:cTn id="37" presetID="22" presetClass="entr" presetSubtype="4" fill="hold" grpId="0" nodeType="withEffect">
                                      <p:stCondLst>
                                        <p:cond delay="125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par>
                                    <p:cTn id="40" presetID="10" presetClass="entr" presetSubtype="0" fill="hold" nodeType="withEffect">
                                      <p:stCondLst>
                                        <p:cond delay="175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175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nodeType="withEffect">
                                      <p:stCondLst>
                                        <p:cond delay="175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175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175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p:cNvSpPr>
            <a:spLocks noChangeArrowheads="1"/>
          </p:cNvSpPr>
          <p:nvPr/>
        </p:nvSpPr>
        <p:spPr bwMode="auto">
          <a:xfrm>
            <a:off x="1617630" y="2995742"/>
            <a:ext cx="9082868" cy="22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ct val="120000"/>
              </a:lnSpc>
            </a:pPr>
            <a:r>
              <a:rPr lang="zh-CN" altLang="en-US" sz="2000" b="1" dirty="0">
                <a:solidFill>
                  <a:schemeClr val="bg1"/>
                </a:solidFill>
                <a:latin typeface="微软雅黑" pitchFamily="34" charset="-122"/>
                <a:ea typeface="微软雅黑" pitchFamily="34" charset="-122"/>
                <a:sym typeface="微软雅黑" pitchFamily="34" charset="-122"/>
              </a:rPr>
              <a:t>回顾</a:t>
            </a:r>
            <a:r>
              <a:rPr lang="zh-CN" altLang="en-US" sz="1400" dirty="0">
                <a:solidFill>
                  <a:schemeClr val="bg1"/>
                </a:solidFill>
                <a:latin typeface="微软雅黑" pitchFamily="34" charset="-122"/>
                <a:ea typeface="微软雅黑" pitchFamily="34" charset="-122"/>
                <a:sym typeface="微软雅黑" pitchFamily="34" charset="-122"/>
              </a:rPr>
              <a:t>这一年的工作，在取得成绩的同时，我们也找到了工作中的不足和问题，主要反映于</a:t>
            </a:r>
            <a:r>
              <a:rPr lang="en-US" altLang="zh-CN" sz="1400" dirty="0">
                <a:solidFill>
                  <a:schemeClr val="bg1"/>
                </a:solidFill>
                <a:latin typeface="微软雅黑" pitchFamily="34" charset="-122"/>
                <a:ea typeface="微软雅黑" pitchFamily="34" charset="-122"/>
                <a:sym typeface="微软雅黑" pitchFamily="34" charset="-122"/>
              </a:rPr>
              <a:t>xx</a:t>
            </a:r>
            <a:r>
              <a:rPr lang="zh-CN" altLang="en-US" sz="1400" dirty="0">
                <a:solidFill>
                  <a:schemeClr val="bg1"/>
                </a:solidFill>
                <a:latin typeface="微软雅黑" pitchFamily="34" charset="-122"/>
                <a:ea typeface="微软雅黑" pitchFamily="34" charset="-122"/>
                <a:sym typeface="微软雅黑" pitchFamily="34" charset="-122"/>
              </a:rPr>
              <a:t>及</a:t>
            </a:r>
            <a:r>
              <a:rPr lang="en-US" altLang="zh-CN" sz="1400" dirty="0">
                <a:solidFill>
                  <a:schemeClr val="bg1"/>
                </a:solidFill>
                <a:latin typeface="微软雅黑" pitchFamily="34" charset="-122"/>
                <a:ea typeface="微软雅黑" pitchFamily="34" charset="-122"/>
                <a:sym typeface="微软雅黑" pitchFamily="34" charset="-122"/>
              </a:rPr>
              <a:t>xxx</a:t>
            </a:r>
            <a:r>
              <a:rPr lang="zh-CN" altLang="en-US" sz="1400" dirty="0">
                <a:solidFill>
                  <a:schemeClr val="bg1"/>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400" dirty="0">
                <a:solidFill>
                  <a:schemeClr val="bg1"/>
                </a:solidFill>
                <a:latin typeface="微软雅黑" pitchFamily="34" charset="-122"/>
                <a:ea typeface="微软雅黑" pitchFamily="34" charset="-122"/>
                <a:sym typeface="微软雅黑" pitchFamily="34" charset="-122"/>
              </a:rPr>
              <a:t>xxxxx</a:t>
            </a:r>
            <a:r>
              <a:rPr lang="zh-CN" altLang="en-US" sz="1400" dirty="0">
                <a:solidFill>
                  <a:schemeClr val="bg1"/>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sz="1400" dirty="0">
              <a:solidFill>
                <a:schemeClr val="bg1"/>
              </a:solidFill>
              <a:latin typeface="微软雅黑" pitchFamily="34" charset="-122"/>
              <a:ea typeface="微软雅黑" pitchFamily="34" charset="-122"/>
              <a:sym typeface="微软雅黑" pitchFamily="34" charset="-122"/>
            </a:endParaRPr>
          </a:p>
          <a:p>
            <a:pPr algn="just" eaLnBrk="1" hangingPunct="1">
              <a:lnSpc>
                <a:spcPct val="120000"/>
              </a:lnSpc>
            </a:pP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8" name="矩形 7"/>
          <p:cNvSpPr/>
          <p:nvPr/>
        </p:nvSpPr>
        <p:spPr>
          <a:xfrm>
            <a:off x="5118438" y="3623054"/>
            <a:ext cx="2031325" cy="646331"/>
          </a:xfrm>
          <a:prstGeom prst="rect">
            <a:avLst/>
          </a:prstGeom>
        </p:spPr>
        <p:txBody>
          <a:bodyPr wrap="none">
            <a:spAutoFit/>
          </a:bodyPr>
          <a:lstStyle/>
          <a:p>
            <a:pPr algn="ctr"/>
            <a:r>
              <a:rPr lang="zh-CN" altLang="en-US" sz="3600" dirty="0">
                <a:solidFill>
                  <a:schemeClr val="bg1"/>
                </a:solidFill>
                <a:latin typeface="+mn-ea"/>
              </a:rPr>
              <a:t>关于公司</a:t>
            </a:r>
          </a:p>
        </p:txBody>
      </p:sp>
      <p:grpSp>
        <p:nvGrpSpPr>
          <p:cNvPr id="11" name="组合 10"/>
          <p:cNvGrpSpPr/>
          <p:nvPr/>
        </p:nvGrpSpPr>
        <p:grpSpPr>
          <a:xfrm>
            <a:off x="4984443" y="1086993"/>
            <a:ext cx="2299313" cy="2299313"/>
            <a:chOff x="4946343" y="1803114"/>
            <a:chExt cx="2299313" cy="2299313"/>
          </a:xfrm>
        </p:grpSpPr>
        <p:sp>
          <p:nvSpPr>
            <p:cNvPr id="12" name="PA_菱形 4"/>
            <p:cNvSpPr/>
            <p:nvPr>
              <p:custDataLst>
                <p:tags r:id="rId1"/>
              </p:custDataLst>
            </p:nvPr>
          </p:nvSpPr>
          <p:spPr>
            <a:xfrm>
              <a:off x="4946343" y="1803114"/>
              <a:ext cx="2299313" cy="2299313"/>
            </a:xfrm>
            <a:prstGeom prst="diamond">
              <a:avLst/>
            </a:prstGeom>
            <a:solidFill>
              <a:srgbClr val="F3D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nvSpPr>
          <p:spPr>
            <a:xfrm>
              <a:off x="5424763" y="2056889"/>
              <a:ext cx="1342469" cy="1323439"/>
            </a:xfrm>
            <a:prstGeom prst="rect">
              <a:avLst/>
            </a:prstGeom>
            <a:noFill/>
          </p:spPr>
          <p:txBody>
            <a:bodyPr wrap="square" rtlCol="0">
              <a:spAutoFit/>
            </a:bodyPr>
            <a:lstStyle/>
            <a:p>
              <a:pPr algn="ctr"/>
              <a:r>
                <a:rPr lang="en-US" altLang="zh-CN" sz="8000" dirty="0">
                  <a:solidFill>
                    <a:schemeClr val="bg1"/>
                  </a:solidFill>
                  <a:latin typeface="+mn-ea"/>
                </a:rPr>
                <a:t>02</a:t>
              </a:r>
              <a:endParaRPr lang="zh-CN" altLang="en-US" sz="8000" dirty="0">
                <a:solidFill>
                  <a:schemeClr val="bg1"/>
                </a:solidFill>
                <a:latin typeface="+mn-ea"/>
              </a:endParaRPr>
            </a:p>
          </p:txBody>
        </p:sp>
        <p:sp>
          <p:nvSpPr>
            <p:cNvPr id="17" name="PA_菱形 4"/>
            <p:cNvSpPr/>
            <p:nvPr>
              <p:custDataLst>
                <p:tags r:id="rId2"/>
              </p:custDataLst>
            </p:nvPr>
          </p:nvSpPr>
          <p:spPr>
            <a:xfrm>
              <a:off x="5939726" y="3616549"/>
              <a:ext cx="312548" cy="31254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p:cNvSpPr/>
          <p:nvPr/>
        </p:nvSpPr>
        <p:spPr>
          <a:xfrm>
            <a:off x="-745554" y="4297088"/>
            <a:ext cx="13609512" cy="6801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accent3">
                  <a:lumMod val="60000"/>
                  <a:lumOff val="40000"/>
                </a:schemeClr>
              </a:solidFill>
            </a:endParaRPr>
          </a:p>
        </p:txBody>
      </p:sp>
      <p:sp>
        <p:nvSpPr>
          <p:cNvPr id="14" name="TextBox 18"/>
          <p:cNvSpPr>
            <a:spLocks noChangeArrowheads="1"/>
          </p:cNvSpPr>
          <p:nvPr/>
        </p:nvSpPr>
        <p:spPr bwMode="auto">
          <a:xfrm>
            <a:off x="2008862" y="3248784"/>
            <a:ext cx="84946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5400" dirty="0">
                <a:solidFill>
                  <a:schemeClr val="tx1">
                    <a:lumMod val="75000"/>
                    <a:lumOff val="25000"/>
                  </a:schemeClr>
                </a:solidFill>
                <a:latin typeface="华文新魏" panose="02010800040101010101" pitchFamily="2" charset="-122"/>
                <a:ea typeface="华文新魏" panose="02010800040101010101" pitchFamily="2" charset="-122"/>
                <a:sym typeface="方正大黑简体" pitchFamily="65" charset="-122"/>
              </a:rPr>
              <a:t>用户群体的需求及行为模式</a:t>
            </a:r>
          </a:p>
        </p:txBody>
      </p:sp>
    </p:spTree>
    <p:extLst>
      <p:ext uri="{BB962C8B-B14F-4D97-AF65-F5344CB8AC3E}">
        <p14:creationId xmlns:p14="http://schemas.microsoft.com/office/powerpoint/2010/main" val="25092627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16667"/>
                                  </p:iterate>
                                  <p:childTnLst>
                                    <p:set>
                                      <p:cBhvr>
                                        <p:cTn id="6" dur="1" fill="hold">
                                          <p:stCondLst>
                                            <p:cond delay="0"/>
                                          </p:stCondLst>
                                        </p:cTn>
                                        <p:tgtEl>
                                          <p:spTgt spid="8"/>
                                        </p:tgtEl>
                                        <p:attrNameLst>
                                          <p:attrName>style.visibility</p:attrName>
                                        </p:attrNameLst>
                                      </p:cBhvr>
                                      <p:to>
                                        <p:strVal val="visible"/>
                                      </p:to>
                                    </p:set>
                                    <p:set>
                                      <p:cBhvr>
                                        <p:cTn id="7" dur="455" fill="hold">
                                          <p:stCondLst>
                                            <p:cond delay="0"/>
                                          </p:stCondLst>
                                        </p:cTn>
                                        <p:tgtEl>
                                          <p:spTgt spid="8"/>
                                        </p:tgtEl>
                                        <p:attrNameLst>
                                          <p:attrName>style.rotation</p:attrName>
                                        </p:attrNameLst>
                                      </p:cBhvr>
                                      <p:to>
                                        <p:strVal val="-45.0"/>
                                      </p:to>
                                    </p:set>
                                    <p:anim calcmode="lin" valueType="num">
                                      <p:cBhvr>
                                        <p:cTn id="8"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用户需求</a:t>
            </a:r>
          </a:p>
        </p:txBody>
      </p:sp>
      <p:sp>
        <p:nvSpPr>
          <p:cNvPr id="20" name="TextBox 19"/>
          <p:cNvSpPr txBox="1"/>
          <p:nvPr/>
        </p:nvSpPr>
        <p:spPr>
          <a:xfrm>
            <a:off x="1615032" y="2093178"/>
            <a:ext cx="4048126" cy="1231106"/>
          </a:xfrm>
          <a:prstGeom prst="rect">
            <a:avLst/>
          </a:prstGeom>
          <a:noFill/>
        </p:spPr>
        <p:txBody>
          <a:bodyPr wrap="square" tIns="0" bIns="0" rtlCol="0" anchor="t">
            <a:spAutoFit/>
          </a:bodyPr>
          <a:lstStyle/>
          <a:p>
            <a:pPr>
              <a:lnSpc>
                <a:spcPct val="150000"/>
              </a:lnSpc>
            </a:pPr>
            <a:r>
              <a:rPr lang="en-US" altLang="zh-CN" sz="2800" dirty="0">
                <a:solidFill>
                  <a:schemeClr val="accent3">
                    <a:lumMod val="75000"/>
                  </a:schemeClr>
                </a:solidFill>
                <a:latin typeface="华文新魏" panose="02010800040101010101" pitchFamily="2" charset="-122"/>
                <a:ea typeface="华文新魏" panose="02010800040101010101" pitchFamily="2" charset="-122"/>
              </a:rPr>
              <a:t>1.</a:t>
            </a:r>
            <a:r>
              <a:rPr lang="zh-CN" altLang="zh-CN" sz="2800" dirty="0">
                <a:solidFill>
                  <a:schemeClr val="accent3">
                    <a:lumMod val="75000"/>
                  </a:schemeClr>
                </a:solidFill>
                <a:latin typeface="华文新魏" panose="02010800040101010101" pitchFamily="2" charset="-122"/>
                <a:ea typeface="华文新魏" panose="02010800040101010101" pitchFamily="2" charset="-122"/>
              </a:rPr>
              <a:t>省时省力的一站式服务</a:t>
            </a:r>
          </a:p>
          <a:p>
            <a:pPr>
              <a:lnSpc>
                <a:spcPct val="150000"/>
              </a:lnSpc>
            </a:pPr>
            <a:endParaRPr lang="zh-CN" altLang="en-US" sz="2800" dirty="0">
              <a:solidFill>
                <a:schemeClr val="accent3">
                  <a:lumMod val="75000"/>
                </a:schemeClr>
              </a:solidFill>
              <a:latin typeface="华文新魏" panose="02010800040101010101" pitchFamily="2" charset="-122"/>
              <a:ea typeface="华文新魏" panose="02010800040101010101" pitchFamily="2" charset="-122"/>
              <a:cs typeface="华文黑体" pitchFamily="2" charset="-122"/>
            </a:endParaRPr>
          </a:p>
        </p:txBody>
      </p:sp>
      <p:sp>
        <p:nvSpPr>
          <p:cNvPr id="21" name="矩形 20"/>
          <p:cNvSpPr/>
          <p:nvPr/>
        </p:nvSpPr>
        <p:spPr>
          <a:xfrm>
            <a:off x="1730800" y="2765798"/>
            <a:ext cx="242018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75000"/>
                </a:schemeClr>
              </a:solidFill>
            </a:endParaRPr>
          </a:p>
        </p:txBody>
      </p:sp>
      <p:sp>
        <p:nvSpPr>
          <p:cNvPr id="22" name="TextBox 21"/>
          <p:cNvSpPr txBox="1"/>
          <p:nvPr/>
        </p:nvSpPr>
        <p:spPr>
          <a:xfrm>
            <a:off x="982638" y="3140968"/>
            <a:ext cx="5112568" cy="2769656"/>
          </a:xfrm>
          <a:prstGeom prst="rect">
            <a:avLst/>
          </a:prstGeom>
          <a:noFill/>
        </p:spPr>
        <p:txBody>
          <a:bodyPr wrap="square" lIns="83999" tIns="41999" rIns="83999" bIns="41999" rtlCol="0">
            <a:spAutoFit/>
          </a:bodyPr>
          <a:lstStyle/>
          <a:p>
            <a:pPr>
              <a:lnSpc>
                <a:spcPct val="110000"/>
              </a:lnSpc>
            </a:pPr>
            <a:r>
              <a:rPr lang="zh-CN" altLang="zh-CN" sz="2000" dirty="0">
                <a:latin typeface="微软雅黑" panose="020B0503020204020204" pitchFamily="34" charset="-122"/>
                <a:ea typeface="微软雅黑" panose="020B0503020204020204" pitchFamily="34" charset="-122"/>
              </a:rPr>
              <a:t>结婚服务包括婚礼策划、婚纱摄影、婚宴预订、珠宝钻戒等</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rPr>
              <a:t>余个细分领域，且备婚用户群体具有客单价高且价格不敏感等消费行为特征，在消费升级的带动下，市场蕴含巨大的待挖掘消费潜力。</a:t>
            </a:r>
            <a:r>
              <a:rPr lang="zh-CN" altLang="zh-CN" sz="2000" b="1" dirty="0">
                <a:latin typeface="微软雅黑" panose="020B0503020204020204" pitchFamily="34" charset="-122"/>
                <a:ea typeface="微软雅黑" panose="020B0503020204020204" pitchFamily="34" charset="-122"/>
              </a:rPr>
              <a:t>用户为了降低选择成本，往往倾向于产业整合程度较高的平台，一站式购买将受到更多用户青睐</a:t>
            </a:r>
            <a:r>
              <a:rPr lang="zh-CN" altLang="zh-CN" sz="2000" dirty="0">
                <a:latin typeface="微软雅黑" panose="020B0503020204020204" pitchFamily="34" charset="-122"/>
                <a:ea typeface="微软雅黑" panose="020B0503020204020204" pitchFamily="34" charset="-122"/>
              </a:rPr>
              <a:t>。</a:t>
            </a:r>
          </a:p>
          <a:p>
            <a:pPr algn="just">
              <a:lnSpc>
                <a:spcPct val="11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3" name="图片 22"/>
          <p:cNvPicPr/>
          <p:nvPr/>
        </p:nvPicPr>
        <p:blipFill rotWithShape="1">
          <a:blip r:embed="rId3">
            <a:extLst>
              <a:ext uri="{28A0092B-C50C-407E-A947-70E740481C1C}">
                <a14:useLocalDpi xmlns:a14="http://schemas.microsoft.com/office/drawing/2010/main" val="0"/>
              </a:ext>
            </a:extLst>
          </a:blip>
          <a:srcRect r="49161" b="5195"/>
          <a:stretch/>
        </p:blipFill>
        <p:spPr bwMode="auto">
          <a:xfrm>
            <a:off x="6599262" y="2059973"/>
            <a:ext cx="4604148" cy="3528392"/>
          </a:xfrm>
          <a:prstGeom prst="rect">
            <a:avLst/>
          </a:prstGeom>
          <a:noFill/>
          <a:ln>
            <a:noFill/>
          </a:ln>
          <a:extLst>
            <a:ext uri="{53640926-AAD7-44D8-BBD7-CCE9431645EC}">
              <a14:shadowObscured xmlns:a14="http://schemas.microsoft.com/office/drawing/2010/main"/>
            </a:ext>
          </a:extLst>
        </p:spPr>
      </p:pic>
      <p:sp>
        <p:nvSpPr>
          <p:cNvPr id="24" name="TextBox 23"/>
          <p:cNvSpPr txBox="1"/>
          <p:nvPr/>
        </p:nvSpPr>
        <p:spPr>
          <a:xfrm>
            <a:off x="6239222" y="5539692"/>
            <a:ext cx="5112568" cy="337580"/>
          </a:xfrm>
          <a:prstGeom prst="rect">
            <a:avLst/>
          </a:prstGeom>
          <a:noFill/>
        </p:spPr>
        <p:txBody>
          <a:bodyPr wrap="square" lIns="83999" tIns="41999" rIns="83999" bIns="41999" rtlCol="0">
            <a:spAutoFit/>
          </a:bodyPr>
          <a:lstStyle/>
          <a:p>
            <a:pPr algn="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（以下图表数据来源：艾瑞咨询）</a:t>
            </a:r>
          </a:p>
        </p:txBody>
      </p:sp>
    </p:spTree>
    <p:extLst>
      <p:ext uri="{BB962C8B-B14F-4D97-AF65-F5344CB8AC3E}">
        <p14:creationId xmlns:p14="http://schemas.microsoft.com/office/powerpoint/2010/main" val="2782299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p:tgtEl>
                                          <p:spTgt spid="22"/>
                                        </p:tgtEl>
                                        <p:attrNameLst>
                                          <p:attrName>ppt_x</p:attrName>
                                        </p:attrNameLst>
                                      </p:cBhvr>
                                      <p:tavLst>
                                        <p:tav tm="0">
                                          <p:val>
                                            <p:strVal val="#ppt_x-#ppt_w*1.125000"/>
                                          </p:val>
                                        </p:tav>
                                        <p:tav tm="100000">
                                          <p:val>
                                            <p:strVal val="#ppt_x"/>
                                          </p:val>
                                        </p:tav>
                                      </p:tavLst>
                                    </p:anim>
                                    <p:animEffect transition="in" filter="wipe(right)">
                                      <p:cBhvr>
                                        <p:cTn id="15" dur="500"/>
                                        <p:tgtEl>
                                          <p:spTgt spid="22"/>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ppt_x</p:attrName>
                                        </p:attrNameLst>
                                      </p:cBhvr>
                                      <p:tavLst>
                                        <p:tav tm="0">
                                          <p:val>
                                            <p:strVal val="#ppt_x-#ppt_w*1.125000"/>
                                          </p:val>
                                        </p:tav>
                                        <p:tav tm="100000">
                                          <p:val>
                                            <p:strVal val="#ppt_x"/>
                                          </p:val>
                                        </p:tav>
                                      </p:tavLst>
                                    </p:anim>
                                    <p:animEffect transition="in" filter="wipe(right)">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31115" y="836930"/>
            <a:ext cx="12616815" cy="1714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115" y="6985"/>
            <a:ext cx="4237990" cy="844142"/>
          </a:xfrm>
          <a:prstGeom prst="rect">
            <a:avLst/>
          </a:prstGeom>
          <a:noFill/>
        </p:spPr>
        <p:txBody>
          <a:bodyPr wrap="square" rtlCol="0">
            <a:spAutoFit/>
          </a:bodyPr>
          <a:lstStyle/>
          <a:p>
            <a:pPr algn="ctr" fontAlgn="auto">
              <a:lnSpc>
                <a:spcPct val="150000"/>
              </a:lnSpc>
              <a:defRPr/>
            </a:pPr>
            <a:r>
              <a:rPr lang="zh-CN" altLang="en-US" sz="3600" spc="-300" dirty="0">
                <a:latin typeface="华文新魏" panose="02010800040101010101" pitchFamily="2" charset="-122"/>
                <a:ea typeface="华文新魏" panose="02010800040101010101" pitchFamily="2" charset="-122"/>
              </a:rPr>
              <a:t>用户需求</a:t>
            </a:r>
          </a:p>
        </p:txBody>
      </p:sp>
      <p:sp>
        <p:nvSpPr>
          <p:cNvPr id="20" name="TextBox 19"/>
          <p:cNvSpPr txBox="1"/>
          <p:nvPr/>
        </p:nvSpPr>
        <p:spPr>
          <a:xfrm>
            <a:off x="1615032" y="2093178"/>
            <a:ext cx="4048126" cy="584775"/>
          </a:xfrm>
          <a:prstGeom prst="rect">
            <a:avLst/>
          </a:prstGeom>
          <a:noFill/>
        </p:spPr>
        <p:txBody>
          <a:bodyPr wrap="square" tIns="0" bIns="0" rtlCol="0" anchor="t">
            <a:spAutoFit/>
          </a:bodyPr>
          <a:lstStyle/>
          <a:p>
            <a:pPr>
              <a:lnSpc>
                <a:spcPct val="150000"/>
              </a:lnSpc>
            </a:pPr>
            <a:r>
              <a:rPr lang="en-US" altLang="zh-CN" sz="2800" dirty="0">
                <a:solidFill>
                  <a:schemeClr val="accent3">
                    <a:lumMod val="75000"/>
                  </a:schemeClr>
                </a:solidFill>
                <a:latin typeface="华文新魏" panose="02010800040101010101" pitchFamily="2" charset="-122"/>
                <a:ea typeface="华文新魏" panose="02010800040101010101" pitchFamily="2" charset="-122"/>
              </a:rPr>
              <a:t>2.</a:t>
            </a:r>
            <a:r>
              <a:rPr lang="zh-CN" altLang="en-US" sz="2800" dirty="0">
                <a:solidFill>
                  <a:schemeClr val="accent3">
                    <a:lumMod val="75000"/>
                  </a:schemeClr>
                </a:solidFill>
                <a:latin typeface="华文新魏" panose="02010800040101010101" pitchFamily="2" charset="-122"/>
                <a:ea typeface="华文新魏" panose="02010800040101010101" pitchFamily="2" charset="-122"/>
              </a:rPr>
              <a:t>经验指导</a:t>
            </a:r>
            <a:endParaRPr lang="zh-CN" altLang="en-US" sz="2800" dirty="0">
              <a:solidFill>
                <a:schemeClr val="accent3">
                  <a:lumMod val="75000"/>
                </a:schemeClr>
              </a:solidFill>
              <a:latin typeface="华文新魏" panose="02010800040101010101" pitchFamily="2" charset="-122"/>
              <a:ea typeface="华文新魏" panose="02010800040101010101" pitchFamily="2" charset="-122"/>
              <a:cs typeface="华文黑体" pitchFamily="2" charset="-122"/>
            </a:endParaRPr>
          </a:p>
        </p:txBody>
      </p:sp>
      <p:sp>
        <p:nvSpPr>
          <p:cNvPr id="21" name="矩形 20"/>
          <p:cNvSpPr/>
          <p:nvPr/>
        </p:nvSpPr>
        <p:spPr>
          <a:xfrm>
            <a:off x="1730800" y="2765798"/>
            <a:ext cx="2420189"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75000"/>
                </a:schemeClr>
              </a:solidFill>
            </a:endParaRPr>
          </a:p>
        </p:txBody>
      </p:sp>
      <p:sp>
        <p:nvSpPr>
          <p:cNvPr id="22" name="TextBox 21"/>
          <p:cNvSpPr txBox="1"/>
          <p:nvPr/>
        </p:nvSpPr>
        <p:spPr>
          <a:xfrm>
            <a:off x="982638" y="3140968"/>
            <a:ext cx="5112568" cy="2116144"/>
          </a:xfrm>
          <a:prstGeom prst="rect">
            <a:avLst/>
          </a:prstGeom>
          <a:noFill/>
        </p:spPr>
        <p:txBody>
          <a:bodyPr wrap="square" lIns="83999" tIns="41999" rIns="83999" bIns="41999" rtlCol="0">
            <a:spAutoFit/>
          </a:bodyPr>
          <a:lstStyle/>
          <a:p>
            <a:pPr>
              <a:lnSpc>
                <a:spcPct val="110000"/>
              </a:lnSpc>
            </a:pPr>
            <a:r>
              <a:rPr lang="zh-CN" altLang="en-US" sz="2000" dirty="0">
                <a:latin typeface="微软雅黑" panose="020B0503020204020204" pitchFamily="34" charset="-122"/>
                <a:ea typeface="微软雅黑" panose="020B0503020204020204" pitchFamily="34" charset="-122"/>
              </a:rPr>
              <a:t>根据调研数据显示，</a:t>
            </a:r>
            <a:r>
              <a:rPr lang="zh-CN" altLang="en-US" sz="2000" b="1" dirty="0">
                <a:latin typeface="微软雅黑" panose="020B0503020204020204" pitchFamily="34" charset="-122"/>
                <a:ea typeface="微软雅黑" panose="020B0503020204020204" pitchFamily="34" charset="-122"/>
              </a:rPr>
              <a:t>超七成新婚人群将婚期安排在</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个月以内</a:t>
            </a:r>
            <a:r>
              <a:rPr lang="zh-CN" altLang="en-US" sz="2000" dirty="0">
                <a:latin typeface="微软雅黑" panose="020B0503020204020204" pitchFamily="34" charset="-122"/>
                <a:ea typeface="微软雅黑" panose="020B0503020204020204" pitchFamily="34" charset="-122"/>
              </a:rPr>
              <a:t>，其中有</a:t>
            </a:r>
            <a:r>
              <a:rPr lang="en-US" altLang="zh-CN" sz="2000" dirty="0">
                <a:latin typeface="微软雅黑" panose="020B0503020204020204" pitchFamily="34" charset="-122"/>
                <a:ea typeface="微软雅黑" panose="020B0503020204020204" pitchFamily="34" charset="-122"/>
              </a:rPr>
              <a:t>32.8%</a:t>
            </a:r>
            <a:r>
              <a:rPr lang="zh-CN" altLang="en-US" sz="2000" dirty="0">
                <a:latin typeface="微软雅黑" panose="020B0503020204020204" pitchFamily="34" charset="-122"/>
                <a:ea typeface="微软雅黑" panose="020B0503020204020204" pitchFamily="34" charset="-122"/>
              </a:rPr>
              <a:t>的新婚人群将婚期安排在</a:t>
            </a:r>
            <a:r>
              <a:rPr lang="en-US" altLang="zh-CN" sz="2000" dirty="0">
                <a:latin typeface="微软雅黑" panose="020B0503020204020204" pitchFamily="34" charset="-122"/>
                <a:ea typeface="微软雅黑" panose="020B0503020204020204" pitchFamily="34" charset="-122"/>
              </a:rPr>
              <a:t>4-6</a:t>
            </a:r>
            <a:r>
              <a:rPr lang="zh-CN" altLang="en-US" sz="2000" dirty="0">
                <a:latin typeface="微软雅黑" panose="020B0503020204020204" pitchFamily="34" charset="-122"/>
                <a:ea typeface="微软雅黑" panose="020B0503020204020204" pitchFamily="34" charset="-122"/>
              </a:rPr>
              <a:t>个月，占比最高，其次是</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个月以内用户占比</a:t>
            </a:r>
            <a:r>
              <a:rPr lang="en-US" altLang="zh-CN" sz="2000" dirty="0">
                <a:latin typeface="微软雅黑" panose="020B0503020204020204" pitchFamily="34" charset="-122"/>
                <a:ea typeface="微软雅黑" panose="020B0503020204020204" pitchFamily="34" charset="-122"/>
              </a:rPr>
              <a:t>25.5%</a:t>
            </a:r>
            <a:r>
              <a:rPr lang="zh-CN" altLang="en-US" sz="2000" dirty="0">
                <a:latin typeface="微软雅黑" panose="020B0503020204020204" pitchFamily="34" charset="-122"/>
                <a:ea typeface="微软雅黑" panose="020B0503020204020204" pitchFamily="34" charset="-122"/>
              </a:rPr>
              <a:t>，再次是</a:t>
            </a:r>
            <a:r>
              <a:rPr lang="en-US" altLang="zh-CN" sz="2000" dirty="0">
                <a:latin typeface="微软雅黑" panose="020B0503020204020204" pitchFamily="34" charset="-122"/>
                <a:ea typeface="微软雅黑" panose="020B0503020204020204" pitchFamily="34" charset="-122"/>
              </a:rPr>
              <a:t>2-3</a:t>
            </a:r>
            <a:r>
              <a:rPr lang="zh-CN" altLang="en-US" sz="2000" dirty="0">
                <a:latin typeface="微软雅黑" panose="020B0503020204020204" pitchFamily="34" charset="-122"/>
                <a:ea typeface="微软雅黑" panose="020B0503020204020204" pitchFamily="34" charset="-122"/>
              </a:rPr>
              <a:t>个月用户占比</a:t>
            </a:r>
            <a:r>
              <a:rPr lang="en-US" altLang="zh-CN" sz="2000" dirty="0">
                <a:latin typeface="微软雅黑" panose="020B0503020204020204" pitchFamily="34" charset="-122"/>
                <a:ea typeface="微软雅黑" panose="020B0503020204020204" pitchFamily="34" charset="-122"/>
              </a:rPr>
              <a:t>17.8%</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用户备婚周期较长，且筹备购买经验欠缺，急需大量经验性指导</a:t>
            </a:r>
            <a:r>
              <a:rPr lang="zh-CN" altLang="en-US" sz="2000" dirty="0">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066473" y="2276872"/>
            <a:ext cx="6077368" cy="3312368"/>
          </a:xfrm>
          <a:prstGeom prst="rect">
            <a:avLst/>
          </a:prstGeom>
          <a:noFill/>
          <a:ln>
            <a:noFill/>
          </a:ln>
        </p:spPr>
      </p:pic>
    </p:spTree>
    <p:extLst>
      <p:ext uri="{BB962C8B-B14F-4D97-AF65-F5344CB8AC3E}">
        <p14:creationId xmlns:p14="http://schemas.microsoft.com/office/powerpoint/2010/main" val="2964947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p:tgtEl>
                                          <p:spTgt spid="22"/>
                                        </p:tgtEl>
                                        <p:attrNameLst>
                                          <p:attrName>ppt_x</p:attrName>
                                        </p:attrNameLst>
                                      </p:cBhvr>
                                      <p:tavLst>
                                        <p:tav tm="0">
                                          <p:val>
                                            <p:strVal val="#ppt_x-#ppt_w*1.125000"/>
                                          </p:val>
                                        </p:tav>
                                        <p:tav tm="100000">
                                          <p:val>
                                            <p:strVal val="#ppt_x"/>
                                          </p:val>
                                        </p:tav>
                                      </p:tavLst>
                                    </p:anim>
                                    <p:animEffect transition="in" filter="wipe(right)">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1692</TotalTime>
  <Words>2627</Words>
  <Application>Microsoft Office PowerPoint</Application>
  <PresentationFormat>自定义</PresentationFormat>
  <Paragraphs>214</Paragraphs>
  <Slides>32</Slides>
  <Notes>32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Bebas</vt:lpstr>
      <vt:lpstr>等线 Light</vt:lpstr>
      <vt:lpstr>方正正纤黑简体</vt:lpstr>
      <vt:lpstr>华文行楷</vt:lpstr>
      <vt:lpstr>华文新魏</vt:lpstr>
      <vt:lpstr>楷体</vt:lpstr>
      <vt:lpstr>宋体</vt:lpstr>
      <vt:lpstr>微软雅黑</vt:lpstr>
      <vt:lpstr>微软雅黑 Light</vt:lpstr>
      <vt:lpstr>文泉驿微米黑</vt:lpstr>
      <vt:lpstr>Arial</vt:lpstr>
      <vt:lpstr>Calibri</vt:lpstr>
      <vt:lpstr>Calibri Light</vt:lpstr>
      <vt:lpstr>Century Gothic</vt:lpstr>
      <vt:lpstr>Impact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920547899@qq.com</cp:lastModifiedBy>
  <cp:revision>151</cp:revision>
  <dcterms:created xsi:type="dcterms:W3CDTF">2014-12-25T08:17:45Z</dcterms:created>
  <dcterms:modified xsi:type="dcterms:W3CDTF">2018-12-16T06:25:45Z</dcterms:modified>
</cp:coreProperties>
</file>